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19"/>
  </p:notesMasterIdLst>
  <p:handoutMasterIdLst>
    <p:handoutMasterId r:id="rId20"/>
  </p:handoutMasterIdLst>
  <p:sldIdLst>
    <p:sldId id="256" r:id="rId2"/>
    <p:sldId id="365" r:id="rId3"/>
    <p:sldId id="350" r:id="rId4"/>
    <p:sldId id="395" r:id="rId5"/>
    <p:sldId id="374" r:id="rId6"/>
    <p:sldId id="376" r:id="rId7"/>
    <p:sldId id="377" r:id="rId8"/>
    <p:sldId id="380" r:id="rId9"/>
    <p:sldId id="392" r:id="rId10"/>
    <p:sldId id="353" r:id="rId11"/>
    <p:sldId id="355" r:id="rId12"/>
    <p:sldId id="360" r:id="rId13"/>
    <p:sldId id="390" r:id="rId14"/>
    <p:sldId id="362" r:id="rId15"/>
    <p:sldId id="389" r:id="rId16"/>
    <p:sldId id="364" r:id="rId17"/>
    <p:sldId id="278" r:id="rId1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ri Gerjuoy" initials="UCHC-B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544CC2"/>
    <a:srgbClr val="003399"/>
    <a:srgbClr val="484BDA"/>
    <a:srgbClr val="5A52C4"/>
    <a:srgbClr val="635BC7"/>
    <a:srgbClr val="4F4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687" autoAdjust="0"/>
    <p:restoredTop sz="96649" autoAdjust="0"/>
  </p:normalViewPr>
  <p:slideViewPr>
    <p:cSldViewPr>
      <p:cViewPr>
        <p:scale>
          <a:sx n="89" d="100"/>
          <a:sy n="89" d="100"/>
        </p:scale>
        <p:origin x="-1296" y="72"/>
      </p:cViewPr>
      <p:guideLst>
        <p:guide orient="horz" pos="2160"/>
        <p:guide pos="2880"/>
      </p:guideLst>
    </p:cSldViewPr>
  </p:slideViewPr>
  <p:outlineViewPr>
    <p:cViewPr>
      <p:scale>
        <a:sx n="33" d="100"/>
        <a:sy n="33" d="100"/>
      </p:scale>
      <p:origin x="0" y="17364"/>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defRPr sz="1200"/>
            </a:lvl1pPr>
          </a:lstStyle>
          <a:p>
            <a:pPr>
              <a:defRPr/>
            </a:pPr>
            <a:endParaRPr lang="en-US" dirty="0"/>
          </a:p>
        </p:txBody>
      </p:sp>
      <p:sp>
        <p:nvSpPr>
          <p:cNvPr id="16387"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lgn="r">
              <a:defRPr sz="1200"/>
            </a:lvl1pPr>
          </a:lstStyle>
          <a:p>
            <a:pPr>
              <a:defRPr/>
            </a:pPr>
            <a:endParaRPr lang="en-US" dirty="0"/>
          </a:p>
        </p:txBody>
      </p:sp>
      <p:sp>
        <p:nvSpPr>
          <p:cNvPr id="1638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defRPr sz="1200"/>
            </a:lvl1pPr>
          </a:lstStyle>
          <a:p>
            <a:pPr>
              <a:defRPr/>
            </a:pPr>
            <a:endParaRPr lang="en-US" dirty="0"/>
          </a:p>
        </p:txBody>
      </p:sp>
      <p:sp>
        <p:nvSpPr>
          <p:cNvPr id="16389" name="Rectangle 5"/>
          <p:cNvSpPr>
            <a:spLocks noGrp="1" noChangeArrowheads="1"/>
          </p:cNvSpPr>
          <p:nvPr>
            <p:ph type="sldNum" sz="quarter" idx="3"/>
          </p:nvPr>
        </p:nvSpPr>
        <p:spPr bwMode="auto">
          <a:xfrm>
            <a:off x="3970939" y="8829967"/>
            <a:ext cx="3037840" cy="464820"/>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lgn="r">
              <a:defRPr sz="1200"/>
            </a:lvl1pPr>
          </a:lstStyle>
          <a:p>
            <a:pPr>
              <a:defRPr/>
            </a:pPr>
            <a:fld id="{ED345DD2-E547-4DD1-87F8-7E1B213F9EBE}" type="slidenum">
              <a:rPr lang="en-US"/>
              <a:pPr>
                <a:defRPr/>
              </a:pPr>
              <a:t>‹#›</a:t>
            </a:fld>
            <a:endParaRPr lang="en-US" dirty="0"/>
          </a:p>
        </p:txBody>
      </p:sp>
    </p:spTree>
    <p:extLst>
      <p:ext uri="{BB962C8B-B14F-4D97-AF65-F5344CB8AC3E}">
        <p14:creationId xmlns:p14="http://schemas.microsoft.com/office/powerpoint/2010/main" val="2813338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51EDAE5-5B43-4D39-A10E-65FA8C3123ED}" type="datetimeFigureOut">
              <a:rPr lang="en-US" smtClean="0"/>
              <a:pPr/>
              <a:t>10/16/2013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82D7294-C2CB-4664-B9E0-EE57DAFFE8AE}" type="slidenum">
              <a:rPr lang="en-US" smtClean="0"/>
              <a:pPr/>
              <a:t>‹#›</a:t>
            </a:fld>
            <a:endParaRPr lang="en-US" dirty="0"/>
          </a:p>
        </p:txBody>
      </p:sp>
    </p:spTree>
    <p:extLst>
      <p:ext uri="{BB962C8B-B14F-4D97-AF65-F5344CB8AC3E}">
        <p14:creationId xmlns:p14="http://schemas.microsoft.com/office/powerpoint/2010/main" val="184753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2D7294-C2CB-4664-B9E0-EE57DAFFE8A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2D7294-C2CB-4664-B9E0-EE57DAFFE8A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dirty="0"/>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dirty="0"/>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1A0479D-1A87-49D0-99B8-B9D88B9C903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E29AF59A-0E49-4D6F-83AA-28667E9F6D3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61AC2B2-5C7F-4EAA-8709-6754E41463B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914400" cy="6858000"/>
          </a:xfrm>
          <a:prstGeom prst="rect">
            <a:avLst/>
          </a:prstGeom>
          <a:solidFill>
            <a:srgbClr val="990100"/>
          </a:solidFill>
          <a:ln w="9525">
            <a:noFill/>
            <a:miter lim="800000"/>
            <a:headEnd/>
            <a:tailEnd/>
          </a:ln>
          <a:effectLst/>
        </p:spPr>
        <p:txBody>
          <a:bodyPr wrap="none" anchor="ctr"/>
          <a:lstStyle/>
          <a:p>
            <a:pPr algn="ctr">
              <a:defRPr/>
            </a:pPr>
            <a:endParaRPr lang="en-US" sz="2400" dirty="0">
              <a:solidFill>
                <a:prstClr val="black"/>
              </a:solidFill>
              <a:latin typeface="Times New Roman" pitchFamily="18" charset="0"/>
            </a:endParaRPr>
          </a:p>
        </p:txBody>
      </p:sp>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solidFill>
                  <a:schemeClr val="tx1"/>
                </a:solidFill>
              </a:defRPr>
            </a:lvl1pPr>
          </a:lstStyle>
          <a:p>
            <a:pPr>
              <a:defRPr/>
            </a:pPr>
            <a:endParaRPr lang="en-US" dirty="0"/>
          </a:p>
        </p:txBody>
      </p:sp>
      <p:sp>
        <p:nvSpPr>
          <p:cNvPr id="7" name="Footer Placeholder 5"/>
          <p:cNvSpPr>
            <a:spLocks noGrp="1"/>
          </p:cNvSpPr>
          <p:nvPr>
            <p:ph type="ftr" sz="quarter" idx="11"/>
          </p:nvPr>
        </p:nvSpPr>
        <p:spPr/>
        <p:txBody>
          <a:bodyPr/>
          <a:lstStyle>
            <a:lvl1pPr algn="l">
              <a:defRPr>
                <a:solidFill>
                  <a:schemeClr val="tx1"/>
                </a:solidFill>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solidFill>
                  <a:schemeClr val="bg1"/>
                </a:solidFill>
              </a:defRPr>
            </a:lvl1pPr>
          </a:lstStyle>
          <a:p>
            <a:pPr>
              <a:defRPr/>
            </a:pPr>
            <a:fld id="{F9DEEF68-B771-4C77-A752-D6CA17A245DD}"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dirty="0"/>
          </a:p>
        </p:txBody>
      </p:sp>
      <p:sp>
        <p:nvSpPr>
          <p:cNvPr id="5" name="Slide Number Placeholder 8"/>
          <p:cNvSpPr>
            <a:spLocks noGrp="1"/>
          </p:cNvSpPr>
          <p:nvPr>
            <p:ph type="sldNum" sz="quarter" idx="11"/>
          </p:nvPr>
        </p:nvSpPr>
        <p:spPr/>
        <p:txBody>
          <a:bodyPr rtlCol="0"/>
          <a:lstStyle>
            <a:lvl1pPr>
              <a:defRPr/>
            </a:lvl1pPr>
          </a:lstStyle>
          <a:p>
            <a:pPr>
              <a:defRPr/>
            </a:pPr>
            <a:fld id="{6F34A107-4D4A-4731-A3C1-3436FCD4B242}" type="slidenum">
              <a:rPr lang="en-US"/>
              <a:pPr>
                <a:defRPr/>
              </a:pPr>
              <a:t>‹#›</a:t>
            </a:fld>
            <a:endParaRPr lang="en-US" dirty="0"/>
          </a:p>
        </p:txBody>
      </p:sp>
      <p:sp>
        <p:nvSpPr>
          <p:cNvPr id="6" name="Footer Placeholder 9"/>
          <p:cNvSpPr>
            <a:spLocks noGrp="1"/>
          </p:cNvSpPr>
          <p:nvPr>
            <p:ph type="ftr" sz="quarter" idx="12"/>
          </p:nvPr>
        </p:nvSpPr>
        <p:spPr/>
        <p:txBody>
          <a:bodyPr rtlCol="0"/>
          <a:lstStyle>
            <a:lvl1pPr>
              <a:defRPr/>
            </a:lvl1pPr>
          </a:lstStyle>
          <a:p>
            <a:pPr>
              <a:defRPr/>
            </a:pP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dirty="0"/>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dirty="0"/>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dirty="0"/>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880E096-BB19-44BD-830F-418A4F9960F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B5206790-0B67-4BAF-98F5-AEB16FD77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15D16FE0-1ECC-465D-B87D-59C1645652B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dirty="0"/>
          </a:p>
        </p:txBody>
      </p:sp>
      <p:sp>
        <p:nvSpPr>
          <p:cNvPr id="4" name="Slide Number Placeholder 6"/>
          <p:cNvSpPr>
            <a:spLocks noGrp="1"/>
          </p:cNvSpPr>
          <p:nvPr>
            <p:ph type="sldNum" sz="quarter" idx="11"/>
          </p:nvPr>
        </p:nvSpPr>
        <p:spPr/>
        <p:txBody>
          <a:bodyPr rtlCol="0"/>
          <a:lstStyle>
            <a:lvl1pPr>
              <a:defRPr/>
            </a:lvl1pPr>
          </a:lstStyle>
          <a:p>
            <a:pPr>
              <a:defRPr/>
            </a:pPr>
            <a:fld id="{DEBCFB10-960B-4AEB-8542-080223C4CC77}" type="slidenum">
              <a:rPr lang="en-US"/>
              <a:pPr>
                <a:defRPr/>
              </a:pPr>
              <a:t>‹#›</a:t>
            </a:fld>
            <a:endParaRPr lang="en-US" dirty="0"/>
          </a:p>
        </p:txBody>
      </p:sp>
      <p:sp>
        <p:nvSpPr>
          <p:cNvPr id="5" name="Footer Placeholder 7"/>
          <p:cNvSpPr>
            <a:spLocks noGrp="1"/>
          </p:cNvSpPr>
          <p:nvPr>
            <p:ph type="ftr" sz="quarter" idx="12"/>
          </p:nvPr>
        </p:nvSpPr>
        <p:spPr/>
        <p:txBody>
          <a:bodyPr rtlCol="0"/>
          <a:lstStyle>
            <a:lvl1pPr>
              <a:defRPr/>
            </a:lvl1pPr>
          </a:lstStyle>
          <a:p>
            <a:pPr>
              <a:defRPr/>
            </a:pP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EB80FA6B-28B4-444F-BEA1-A1A4A917442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dirty="0"/>
          </a:p>
        </p:txBody>
      </p:sp>
      <p:sp>
        <p:nvSpPr>
          <p:cNvPr id="13" name="Slide Number Placeholder 21"/>
          <p:cNvSpPr>
            <a:spLocks noGrp="1"/>
          </p:cNvSpPr>
          <p:nvPr>
            <p:ph type="sldNum" sz="quarter" idx="11"/>
          </p:nvPr>
        </p:nvSpPr>
        <p:spPr/>
        <p:txBody>
          <a:bodyPr rtlCol="0"/>
          <a:lstStyle>
            <a:lvl1pPr>
              <a:defRPr/>
            </a:lvl1pPr>
          </a:lstStyle>
          <a:p>
            <a:pPr>
              <a:defRPr/>
            </a:pPr>
            <a:fld id="{E6102C76-0D22-47B9-A075-A9560071E45A}" type="slidenum">
              <a:rPr lang="en-US"/>
              <a:pPr>
                <a:defRPr/>
              </a:pPr>
              <a:t>‹#›</a:t>
            </a:fld>
            <a:endParaRPr 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dirty="0"/>
          </a:p>
        </p:txBody>
      </p:sp>
      <p:sp>
        <p:nvSpPr>
          <p:cNvPr id="13" name="Slide Number Placeholder 17"/>
          <p:cNvSpPr>
            <a:spLocks noGrp="1"/>
          </p:cNvSpPr>
          <p:nvPr>
            <p:ph type="sldNum" sz="quarter" idx="11"/>
          </p:nvPr>
        </p:nvSpPr>
        <p:spPr/>
        <p:txBody>
          <a:bodyPr rtlCol="0"/>
          <a:lstStyle>
            <a:lvl1pPr>
              <a:defRPr/>
            </a:lvl1pPr>
          </a:lstStyle>
          <a:p>
            <a:pPr>
              <a:defRPr/>
            </a:pPr>
            <a:fld id="{C95BD856-1F78-4F94-B5F4-E0E5D0B2CEDF}" type="slidenum">
              <a:rPr lang="en-US"/>
              <a:pPr>
                <a:defRPr/>
              </a:pPr>
              <a:t>‹#›</a:t>
            </a:fld>
            <a:endParaRPr 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0C9B4F9B-7A03-42B1-BE43-1D7AFE8D3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0" r:id="rId4"/>
    <p:sldLayoutId id="2147483861" r:id="rId5"/>
    <p:sldLayoutId id="2147483868" r:id="rId6"/>
    <p:sldLayoutId id="2147483862" r:id="rId7"/>
    <p:sldLayoutId id="2147483869" r:id="rId8"/>
    <p:sldLayoutId id="2147483870" r:id="rId9"/>
    <p:sldLayoutId id="2147483863" r:id="rId10"/>
    <p:sldLayoutId id="2147483864" r:id="rId11"/>
    <p:sldLayoutId id="2147483871" r:id="rId12"/>
  </p:sldLayoutIdLst>
  <p:transition/>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com/imgres?imgurl=http://www.ece.nctu.edu.tw/eecs_international/img/medical.jpg&amp;imgrefurl=http://www.ece.nctu.edu.tw/eecs_international/about_nctu/2.asp&amp;h=466&amp;w=337&amp;sz=84&amp;tbnid=l7KQMrnlnm4hCM:&amp;tbnh=265&amp;tbnw=191&amp;prev=/images?q=medical+pictures&amp;hl=en&amp;usg=__cJFemtow6aRRXsgKGFDM9U9E3VI=&amp;ei=8pXpS8iVH8L58AaqysXlDg&amp;sa=X&amp;oi=image_result&amp;resnum=2&amp;ct=image&amp;ved=0CBAQ9QEwAQ"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hyperlink" Target="http://opa.uchc.edu/a_mm_web/catalogs_forms.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opa.uchc.edu/a_mm_web/central_distribution.htm" TargetMode="Externa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381000"/>
            <a:ext cx="8458200" cy="3048000"/>
          </a:xfrm>
        </p:spPr>
        <p:txBody>
          <a:bodyPr>
            <a:normAutofit/>
          </a:bodyPr>
          <a:lstStyle/>
          <a:p>
            <a:pPr fontAlgn="auto">
              <a:spcAft>
                <a:spcPts val="0"/>
              </a:spcAft>
              <a:defRPr/>
            </a:pPr>
            <a:r>
              <a:rPr lang="en-US" sz="4000" dirty="0" smtClean="0">
                <a:solidFill>
                  <a:schemeClr val="accent1"/>
                </a:solidFill>
              </a:rPr>
              <a:t/>
            </a:r>
            <a:br>
              <a:rPr lang="en-US" sz="4000" dirty="0" smtClean="0">
                <a:solidFill>
                  <a:schemeClr val="accent1"/>
                </a:solidFill>
              </a:rPr>
            </a:br>
            <a:r>
              <a:rPr lang="en-US" sz="4000" dirty="0" smtClean="0">
                <a:solidFill>
                  <a:schemeClr val="accent1"/>
                </a:solidFill>
              </a:rPr>
              <a:t> </a:t>
            </a:r>
            <a:br>
              <a:rPr lang="en-US" sz="4000" dirty="0" smtClean="0">
                <a:solidFill>
                  <a:schemeClr val="accent1"/>
                </a:solidFill>
              </a:rPr>
            </a:br>
            <a:r>
              <a:rPr lang="en-US" sz="6000" dirty="0" smtClean="0">
                <a:solidFill>
                  <a:schemeClr val="bg1"/>
                </a:solidFill>
              </a:rPr>
              <a:t/>
            </a:r>
            <a:br>
              <a:rPr lang="en-US" sz="6000" dirty="0" smtClean="0">
                <a:solidFill>
                  <a:schemeClr val="bg1"/>
                </a:solidFill>
              </a:rPr>
            </a:br>
            <a:endParaRPr lang="en-US" sz="3200" dirty="0" smtClean="0">
              <a:solidFill>
                <a:schemeClr val="bg1"/>
              </a:solidFill>
            </a:endParaRPr>
          </a:p>
        </p:txBody>
      </p:sp>
      <p:sp>
        <p:nvSpPr>
          <p:cNvPr id="9219" name="Rectangle 8"/>
          <p:cNvSpPr>
            <a:spLocks noGrp="1" noChangeArrowheads="1"/>
          </p:cNvSpPr>
          <p:nvPr>
            <p:ph type="subTitle" idx="1"/>
          </p:nvPr>
        </p:nvSpPr>
        <p:spPr>
          <a:xfrm>
            <a:off x="1371600" y="5257800"/>
            <a:ext cx="6400800" cy="1066800"/>
          </a:xfrm>
        </p:spPr>
        <p:txBody>
          <a:bodyPr/>
          <a:lstStyle/>
          <a:p>
            <a:r>
              <a:rPr lang="en-US" sz="6000" dirty="0" smtClean="0">
                <a:solidFill>
                  <a:schemeClr val="bg1"/>
                </a:solidFill>
              </a:rPr>
              <a:t> </a:t>
            </a:r>
          </a:p>
        </p:txBody>
      </p:sp>
      <p:sp>
        <p:nvSpPr>
          <p:cNvPr id="4" name="Rectangle 3"/>
          <p:cNvSpPr/>
          <p:nvPr/>
        </p:nvSpPr>
        <p:spPr>
          <a:xfrm>
            <a:off x="3429000" y="2971800"/>
            <a:ext cx="2743200" cy="1692771"/>
          </a:xfrm>
          <a:prstGeom prst="rect">
            <a:avLst/>
          </a:prstGeom>
        </p:spPr>
        <p:txBody>
          <a:bodyPr>
            <a:spAutoFit/>
          </a:bodyPr>
          <a:lstStyle/>
          <a:p>
            <a:pPr>
              <a:defRPr/>
            </a:pPr>
            <a:endParaRPr lang="en-US" sz="2000" dirty="0">
              <a:solidFill>
                <a:schemeClr val="accent1"/>
              </a:solidFill>
            </a:endParaRPr>
          </a:p>
          <a:p>
            <a:pPr>
              <a:defRPr/>
            </a:pPr>
            <a:endParaRPr lang="en-US" sz="2000" dirty="0">
              <a:solidFill>
                <a:schemeClr val="accent1"/>
              </a:solidFill>
            </a:endParaRPr>
          </a:p>
          <a:p>
            <a:pPr>
              <a:defRPr/>
            </a:pPr>
            <a:endParaRPr lang="en-US" sz="2000" dirty="0">
              <a:solidFill>
                <a:schemeClr val="accent1"/>
              </a:solidFill>
            </a:endParaRPr>
          </a:p>
          <a:p>
            <a:pPr>
              <a:defRPr/>
            </a:pPr>
            <a:endParaRPr lang="en-US" sz="2000" dirty="0">
              <a:solidFill>
                <a:schemeClr val="accent1"/>
              </a:solidFill>
            </a:endParaRPr>
          </a:p>
          <a:p>
            <a:pPr>
              <a:defRPr/>
            </a:pPr>
            <a:endParaRPr lang="en-US" dirty="0"/>
          </a:p>
        </p:txBody>
      </p:sp>
      <p:pic>
        <p:nvPicPr>
          <p:cNvPr id="9223" name="Picture 7" descr="http://www.google.com/images?q=tbn:l7KQMrnlnm4hCM::www.ece.nctu.edu.tw/eecs_international/img/medical.jpg&amp;t=1&amp;h=196&amp;w=141&amp;usg=__XyLkVECb3ZP75py1PgYpq8haLPs=">
            <a:hlinkClick r:id="rId3"/>
          </p:cNvPr>
          <p:cNvPicPr>
            <a:picLocks noChangeAspect="1" noChangeArrowheads="1"/>
          </p:cNvPicPr>
          <p:nvPr/>
        </p:nvPicPr>
        <p:blipFill>
          <a:blip r:embed="rId4" cstate="print"/>
          <a:srcRect/>
          <a:stretch>
            <a:fillRect/>
          </a:stretch>
        </p:blipFill>
        <p:spPr bwMode="auto">
          <a:xfrm>
            <a:off x="7391400" y="4876800"/>
            <a:ext cx="1524000" cy="1752600"/>
          </a:xfrm>
          <a:prstGeom prst="rect">
            <a:avLst/>
          </a:prstGeom>
          <a:noFill/>
          <a:ln w="9525">
            <a:noFill/>
            <a:miter lim="800000"/>
            <a:headEnd/>
            <a:tailEnd/>
          </a:ln>
        </p:spPr>
      </p:pic>
      <p:pic>
        <p:nvPicPr>
          <p:cNvPr id="28674" name="Picture 2"/>
          <p:cNvPicPr>
            <a:picLocks noChangeAspect="1" noChangeArrowheads="1"/>
          </p:cNvPicPr>
          <p:nvPr/>
        </p:nvPicPr>
        <p:blipFill>
          <a:blip r:embed="rId5" cstate="print"/>
          <a:srcRect/>
          <a:stretch>
            <a:fillRect/>
          </a:stretch>
        </p:blipFill>
        <p:spPr bwMode="auto">
          <a:xfrm>
            <a:off x="152400" y="152400"/>
            <a:ext cx="4419600" cy="2438400"/>
          </a:xfrm>
          <a:prstGeom prst="rect">
            <a:avLst/>
          </a:prstGeom>
          <a:noFill/>
          <a:ln w="9525">
            <a:noFill/>
            <a:miter lim="800000"/>
            <a:headEnd/>
            <a:tailEnd/>
          </a:ln>
        </p:spPr>
      </p:pic>
      <p:pic>
        <p:nvPicPr>
          <p:cNvPr id="28704" name="Picture 32" descr="C:\Documents and Settings\gerjuoy\Local Settings\Temporary Internet Files\Content.IE5\6IEX1946\MP900443249[1].jpg"/>
          <p:cNvPicPr>
            <a:picLocks noChangeAspect="1" noChangeArrowheads="1"/>
          </p:cNvPicPr>
          <p:nvPr/>
        </p:nvPicPr>
        <p:blipFill>
          <a:blip r:embed="rId6" cstate="print"/>
          <a:srcRect/>
          <a:stretch>
            <a:fillRect/>
          </a:stretch>
        </p:blipFill>
        <p:spPr bwMode="auto">
          <a:xfrm>
            <a:off x="3657600" y="3285565"/>
            <a:ext cx="2819400" cy="1743635"/>
          </a:xfrm>
          <a:prstGeom prst="rect">
            <a:avLst/>
          </a:prstGeom>
          <a:noFill/>
        </p:spPr>
      </p:pic>
      <p:pic>
        <p:nvPicPr>
          <p:cNvPr id="6149" name="Picture 5" descr="C:\Documents and Settings\gerjuoy\Local Settings\Temporary Internet Files\Content.IE5\U5Q5MRA7\MP900448633[1].jpg"/>
          <p:cNvPicPr>
            <a:picLocks noChangeAspect="1" noChangeArrowheads="1"/>
          </p:cNvPicPr>
          <p:nvPr/>
        </p:nvPicPr>
        <p:blipFill>
          <a:blip r:embed="rId7" cstate="print"/>
          <a:srcRect/>
          <a:stretch>
            <a:fillRect/>
          </a:stretch>
        </p:blipFill>
        <p:spPr bwMode="auto">
          <a:xfrm>
            <a:off x="228599" y="3276600"/>
            <a:ext cx="3352801" cy="3352800"/>
          </a:xfrm>
          <a:prstGeom prst="rect">
            <a:avLst/>
          </a:prstGeom>
          <a:noFill/>
        </p:spPr>
      </p:pic>
      <p:pic>
        <p:nvPicPr>
          <p:cNvPr id="6154" name="Picture 10" descr="C:\Documents and Settings\gerjuoy\Local Settings\Temporary Internet Files\Content.IE5\DWHP7DHB\MP900406576[1].jpg"/>
          <p:cNvPicPr>
            <a:picLocks noChangeAspect="1" noChangeArrowheads="1"/>
          </p:cNvPicPr>
          <p:nvPr/>
        </p:nvPicPr>
        <p:blipFill>
          <a:blip r:embed="rId8" cstate="print"/>
          <a:srcRect/>
          <a:stretch>
            <a:fillRect/>
          </a:stretch>
        </p:blipFill>
        <p:spPr bwMode="auto">
          <a:xfrm>
            <a:off x="3657600" y="5105400"/>
            <a:ext cx="3581400" cy="1524000"/>
          </a:xfrm>
          <a:prstGeom prst="rect">
            <a:avLst/>
          </a:prstGeom>
          <a:noFill/>
        </p:spPr>
      </p:pic>
      <p:pic>
        <p:nvPicPr>
          <p:cNvPr id="6155" name="Picture 11" descr="C:\Documents and Settings\gerjuoy\Local Settings\Temporary Internet Files\Content.IE5\M0LVJA9V\MP900438580[1].jpg"/>
          <p:cNvPicPr>
            <a:picLocks noChangeAspect="1" noChangeArrowheads="1"/>
          </p:cNvPicPr>
          <p:nvPr/>
        </p:nvPicPr>
        <p:blipFill>
          <a:blip r:embed="rId9" cstate="print"/>
          <a:srcRect/>
          <a:stretch>
            <a:fillRect/>
          </a:stretch>
        </p:blipFill>
        <p:spPr bwMode="auto">
          <a:xfrm>
            <a:off x="6553200" y="3276600"/>
            <a:ext cx="2362200" cy="1524000"/>
          </a:xfrm>
          <a:prstGeom prst="rect">
            <a:avLst/>
          </a:prstGeom>
          <a:noFill/>
        </p:spPr>
      </p:pic>
      <p:sp>
        <p:nvSpPr>
          <p:cNvPr id="26" name="Rectangle 25"/>
          <p:cNvSpPr/>
          <p:nvPr/>
        </p:nvSpPr>
        <p:spPr>
          <a:xfrm>
            <a:off x="152400" y="2590800"/>
            <a:ext cx="8763000" cy="677108"/>
          </a:xfrm>
          <a:prstGeom prst="rect">
            <a:avLst/>
          </a:prstGeom>
        </p:spPr>
        <p:txBody>
          <a:bodyPr wrap="square">
            <a:spAutoFit/>
          </a:bodyPr>
          <a:lstStyle/>
          <a:p>
            <a:pPr algn="ctr"/>
            <a:r>
              <a:rPr lang="en-US" sz="3800" b="1" dirty="0" smtClean="0">
                <a:solidFill>
                  <a:schemeClr val="accent1"/>
                </a:solidFill>
              </a:rPr>
              <a:t>Materials &amp; </a:t>
            </a:r>
            <a:r>
              <a:rPr lang="en-US" sz="3800" b="1" dirty="0" smtClean="0">
                <a:solidFill>
                  <a:schemeClr val="accent1"/>
                </a:solidFill>
              </a:rPr>
              <a:t>Logistics Management </a:t>
            </a:r>
            <a:endParaRPr lang="en-US" sz="3800" b="1" dirty="0">
              <a:solidFill>
                <a:schemeClr val="accent1"/>
              </a:solidFill>
            </a:endParaRPr>
          </a:p>
        </p:txBody>
      </p:sp>
      <p:pic>
        <p:nvPicPr>
          <p:cNvPr id="6174" name="Picture 30" descr="C:\Documents and Settings\gerjuoy\Local Settings\Temporary Internet Files\Content.IE5\DWHP7DHB\MP900425261[1].jpg"/>
          <p:cNvPicPr>
            <a:picLocks noChangeAspect="1" noChangeArrowheads="1"/>
          </p:cNvPicPr>
          <p:nvPr/>
        </p:nvPicPr>
        <p:blipFill>
          <a:blip r:embed="rId10" cstate="print"/>
          <a:srcRect/>
          <a:stretch>
            <a:fillRect/>
          </a:stretch>
        </p:blipFill>
        <p:spPr bwMode="auto">
          <a:xfrm>
            <a:off x="6324600" y="152400"/>
            <a:ext cx="2590800" cy="2438400"/>
          </a:xfrm>
          <a:prstGeom prst="rect">
            <a:avLst/>
          </a:prstGeom>
          <a:noFill/>
        </p:spPr>
      </p:pic>
      <p:pic>
        <p:nvPicPr>
          <p:cNvPr id="42" name="Picture 2" descr="C:\Documents and Settings\gerjuoy\Local Settings\Temporary Internet Files\Content.IE5\M0LVJA9V\MP900442421[1].jpg"/>
          <p:cNvPicPr>
            <a:picLocks noChangeAspect="1" noChangeArrowheads="1"/>
          </p:cNvPicPr>
          <p:nvPr/>
        </p:nvPicPr>
        <p:blipFill>
          <a:blip r:embed="rId11" cstate="print"/>
          <a:srcRect/>
          <a:stretch>
            <a:fillRect/>
          </a:stretch>
        </p:blipFill>
        <p:spPr bwMode="auto">
          <a:xfrm>
            <a:off x="4724400" y="152400"/>
            <a:ext cx="1524000" cy="24384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8"/>
          <p:cNvSpPr>
            <a:spLocks noChangeArrowheads="1"/>
          </p:cNvSpPr>
          <p:nvPr/>
        </p:nvSpPr>
        <p:spPr bwMode="auto">
          <a:xfrm>
            <a:off x="609600" y="304800"/>
            <a:ext cx="7543800" cy="609600"/>
          </a:xfrm>
          <a:prstGeom prst="rect">
            <a:avLst/>
          </a:prstGeom>
          <a:noFill/>
          <a:ln w="9525">
            <a:noFill/>
            <a:miter lim="800000"/>
            <a:headEnd/>
            <a:tailEnd/>
          </a:ln>
        </p:spPr>
        <p:txBody>
          <a:bodyPr anchor="b"/>
          <a:lstStyle/>
          <a:p>
            <a:pPr algn="ctr" eaLnBrk="1" hangingPunct="1">
              <a:lnSpc>
                <a:spcPct val="90000"/>
              </a:lnSpc>
            </a:pPr>
            <a:r>
              <a:rPr lang="en-US" cap="small" dirty="0" smtClean="0">
                <a:solidFill>
                  <a:schemeClr val="accent1"/>
                </a:solidFill>
                <a:cs typeface="Times New Roman" pitchFamily="18" charset="0"/>
              </a:rPr>
              <a:t>Health Care </a:t>
            </a:r>
            <a:r>
              <a:rPr lang="en-US" cap="small" dirty="0">
                <a:solidFill>
                  <a:schemeClr val="accent1"/>
                </a:solidFill>
                <a:cs typeface="Times New Roman" pitchFamily="18" charset="0"/>
              </a:rPr>
              <a:t>Industry Representative </a:t>
            </a:r>
            <a:r>
              <a:rPr lang="en-US" cap="small" dirty="0" smtClean="0">
                <a:solidFill>
                  <a:schemeClr val="accent1"/>
                </a:solidFill>
                <a:cs typeface="Times New Roman" pitchFamily="18" charset="0"/>
              </a:rPr>
              <a:t>Registration</a:t>
            </a:r>
            <a:endParaRPr lang="en-US" cap="small" dirty="0">
              <a:solidFill>
                <a:schemeClr val="accent1"/>
              </a:solidFill>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96" y="1011839"/>
            <a:ext cx="7525904" cy="96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88534" y="2172593"/>
            <a:ext cx="7817265" cy="3847207"/>
          </a:xfrm>
          <a:prstGeom prst="rect">
            <a:avLst/>
          </a:prstGeom>
        </p:spPr>
        <p:txBody>
          <a:bodyPr wrap="square">
            <a:spAutoFit/>
          </a:bodyPr>
          <a:lstStyle/>
          <a:p>
            <a:pPr algn="ctr">
              <a:spcAft>
                <a:spcPts val="600"/>
              </a:spcAft>
            </a:pPr>
            <a:r>
              <a:rPr lang="en-US" sz="1400" b="1" dirty="0"/>
              <a:t>Healthcare Industry Representative Notice </a:t>
            </a:r>
          </a:p>
          <a:p>
            <a:pPr>
              <a:spcAft>
                <a:spcPts val="600"/>
              </a:spcAft>
            </a:pPr>
            <a:r>
              <a:rPr lang="en-US" sz="1400" b="1" dirty="0"/>
              <a:t>Dear Healthcare Industry Representative</a:t>
            </a:r>
            <a:r>
              <a:rPr lang="en-US" sz="1400" dirty="0"/>
              <a:t>, </a:t>
            </a:r>
          </a:p>
          <a:p>
            <a:pPr>
              <a:spcAft>
                <a:spcPts val="600"/>
              </a:spcAft>
            </a:pPr>
            <a:r>
              <a:rPr lang="en-US" sz="1400" dirty="0"/>
              <a:t>We are committed to providing the best patient care available to our patients. As a healthcare industry representative, you are an integral part of this process and it is a priority of ours to ensure that we, and our vendors, are compliant with hospital policy and industry standards. </a:t>
            </a:r>
          </a:p>
          <a:p>
            <a:pPr>
              <a:spcAft>
                <a:spcPts val="600"/>
              </a:spcAft>
            </a:pPr>
            <a:r>
              <a:rPr lang="en-US" sz="1400" dirty="0"/>
              <a:t>The University of Connecticut Health Center/John Dempsey Hospital is requiring that you provide documentation that you will abide by our standards for environmental health, safety, privacy and quality.</a:t>
            </a:r>
          </a:p>
          <a:p>
            <a:pPr>
              <a:spcAft>
                <a:spcPts val="600"/>
              </a:spcAft>
            </a:pPr>
            <a:r>
              <a:rPr lang="en-US" sz="1400" dirty="0"/>
              <a:t>In order to assist our hospital with credentialing all vendor representatives in the most efficient way, we have partnered with Vendormate (</a:t>
            </a:r>
            <a:r>
              <a:rPr lang="en-US" sz="1400" b="1" dirty="0"/>
              <a:t>www.uchc.vendormate.com</a:t>
            </a:r>
            <a:r>
              <a:rPr lang="en-US" sz="1400" dirty="0"/>
              <a:t>). Vendormate provides an internet based service that will allow our vendors and hospital departments to navigate our compliance goals in an efficient, easy and comprehensive manner. Please go to </a:t>
            </a:r>
            <a:r>
              <a:rPr lang="en-US" sz="1400" b="1" dirty="0"/>
              <a:t>www.uchc.vendormate.com</a:t>
            </a:r>
            <a:r>
              <a:rPr lang="en-US" sz="1400" dirty="0"/>
              <a:t>, register, and begin completing your profile and submitting the required compliance documentation for our review. If you have already registered with Vendormate due to your working relationship with other hospitals, you do not need to register again. However, you do need to log-in to your account and ensure compliance with The University of Connecticut Health Center/John Dempsey Hospital policies, by selecting the respective facility and submitting the appropriate documents</a:t>
            </a:r>
            <a:r>
              <a:rPr lang="en-US" sz="1400" dirty="0" smtClean="0"/>
              <a:t>. …</a:t>
            </a:r>
            <a:endParaRPr lang="en-US" sz="1400" dirty="0"/>
          </a:p>
        </p:txBody>
      </p:sp>
    </p:spTree>
    <p:extLst>
      <p:ext uri="{BB962C8B-B14F-4D97-AF65-F5344CB8AC3E}">
        <p14:creationId xmlns:p14="http://schemas.microsoft.com/office/powerpoint/2010/main" val="302734790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3" cstate="print"/>
          <a:srcRect/>
          <a:stretch>
            <a:fillRect/>
          </a:stretch>
        </p:blipFill>
        <p:spPr bwMode="auto">
          <a:xfrm>
            <a:off x="762000" y="1663817"/>
            <a:ext cx="2971800" cy="1917583"/>
          </a:xfrm>
          <a:prstGeom prst="rect">
            <a:avLst/>
          </a:prstGeom>
          <a:noFill/>
          <a:ln w="9525">
            <a:noFill/>
            <a:miter lim="800000"/>
            <a:headEnd/>
            <a:tailEnd/>
          </a:ln>
        </p:spPr>
      </p:pic>
      <p:sp>
        <p:nvSpPr>
          <p:cNvPr id="31748" name="Text Box 10"/>
          <p:cNvSpPr txBox="1">
            <a:spLocks noChangeArrowheads="1"/>
          </p:cNvSpPr>
          <p:nvPr/>
        </p:nvSpPr>
        <p:spPr bwMode="auto">
          <a:xfrm>
            <a:off x="533400" y="1097257"/>
            <a:ext cx="4495800" cy="369332"/>
          </a:xfrm>
          <a:prstGeom prst="rect">
            <a:avLst/>
          </a:prstGeom>
          <a:noFill/>
          <a:ln w="9525">
            <a:noFill/>
            <a:miter lim="800000"/>
            <a:headEnd/>
            <a:tailEnd/>
          </a:ln>
        </p:spPr>
        <p:txBody>
          <a:bodyPr wrap="square">
            <a:spAutoFit/>
          </a:bodyPr>
          <a:lstStyle/>
          <a:p>
            <a:pPr algn="ctr">
              <a:spcBef>
                <a:spcPct val="50000"/>
              </a:spcBef>
            </a:pPr>
            <a:r>
              <a:rPr lang="en-US" sz="1800" b="1" dirty="0">
                <a:latin typeface="Calibri" pitchFamily="34" charset="0"/>
              </a:rPr>
              <a:t>Hall Pass Assigned </a:t>
            </a:r>
            <a:r>
              <a:rPr lang="en-US" sz="1800" b="1" dirty="0" smtClean="0">
                <a:latin typeface="Calibri" pitchFamily="34" charset="0"/>
              </a:rPr>
              <a:t>to Vendor </a:t>
            </a:r>
            <a:r>
              <a:rPr lang="en-US" sz="1800" b="1" dirty="0">
                <a:latin typeface="Calibri" pitchFamily="34" charset="0"/>
              </a:rPr>
              <a:t>Representative</a:t>
            </a:r>
          </a:p>
        </p:txBody>
      </p:sp>
      <p:sp>
        <p:nvSpPr>
          <p:cNvPr id="31749" name="Text Box 11"/>
          <p:cNvSpPr txBox="1">
            <a:spLocks noChangeArrowheads="1"/>
          </p:cNvSpPr>
          <p:nvPr/>
        </p:nvSpPr>
        <p:spPr bwMode="auto">
          <a:xfrm>
            <a:off x="4114800" y="1531121"/>
            <a:ext cx="4419600" cy="2554545"/>
          </a:xfrm>
          <a:prstGeom prst="rect">
            <a:avLst/>
          </a:prstGeom>
          <a:noFill/>
          <a:ln w="9525">
            <a:noFill/>
            <a:miter lim="800000"/>
            <a:headEnd/>
            <a:tailEnd/>
          </a:ln>
        </p:spPr>
        <p:txBody>
          <a:bodyPr wrap="square">
            <a:spAutoFit/>
          </a:bodyPr>
          <a:lstStyle/>
          <a:p>
            <a:pPr algn="just">
              <a:spcBef>
                <a:spcPct val="50000"/>
              </a:spcBef>
            </a:pPr>
            <a:r>
              <a:rPr lang="en-US" sz="2000" dirty="0">
                <a:latin typeface="Calibri" pitchFamily="34" charset="0"/>
              </a:rPr>
              <a:t>Hall Pass includes a picture of the vendor along with the date, time, vendor name, UCHC Logo, and the department, contact or physician they are there to see that day.  Badge also is time expiring; after 12+ hours the badge becomes invalid and is visibly “Expired”, showing a red stop sign</a:t>
            </a:r>
            <a:r>
              <a:rPr lang="en-US" sz="2000" dirty="0" smtClean="0">
                <a:latin typeface="Calibri" pitchFamily="34" charset="0"/>
              </a:rPr>
              <a:t>.  </a:t>
            </a:r>
            <a:endParaRPr lang="en-US" sz="2000" dirty="0">
              <a:latin typeface="Calibri" pitchFamily="34" charset="0"/>
            </a:endParaRPr>
          </a:p>
        </p:txBody>
      </p:sp>
      <p:pic>
        <p:nvPicPr>
          <p:cNvPr id="31750" name="Picture 13" descr="MCj04298170000[1]"/>
          <p:cNvPicPr>
            <a:picLocks noChangeAspect="1" noChangeArrowheads="1"/>
          </p:cNvPicPr>
          <p:nvPr/>
        </p:nvPicPr>
        <p:blipFill>
          <a:blip r:embed="rId4" cstate="print"/>
          <a:srcRect/>
          <a:stretch>
            <a:fillRect/>
          </a:stretch>
        </p:blipFill>
        <p:spPr bwMode="auto">
          <a:xfrm>
            <a:off x="3390900" y="4267200"/>
            <a:ext cx="1981200" cy="1608179"/>
          </a:xfrm>
          <a:prstGeom prst="rect">
            <a:avLst/>
          </a:prstGeom>
          <a:noFill/>
          <a:ln w="9525">
            <a:noFill/>
            <a:miter lim="800000"/>
            <a:headEnd/>
            <a:tailEnd/>
          </a:ln>
        </p:spPr>
      </p:pic>
      <p:sp>
        <p:nvSpPr>
          <p:cNvPr id="8" name="Rectangle 2"/>
          <p:cNvSpPr txBox="1">
            <a:spLocks noChangeArrowheads="1"/>
          </p:cNvSpPr>
          <p:nvPr/>
        </p:nvSpPr>
        <p:spPr>
          <a:xfrm>
            <a:off x="685800" y="304800"/>
            <a:ext cx="7391400" cy="609600"/>
          </a:xfrm>
          <a:prstGeom prst="rect">
            <a:avLst/>
          </a:prstGeom>
        </p:spPr>
        <p:txBody>
          <a:bodyPr vert="horz" anchor="b">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small" spc="0" normalizeH="0" baseline="0" noProof="0" dirty="0" smtClean="0">
                <a:ln>
                  <a:noFill/>
                </a:ln>
                <a:solidFill>
                  <a:schemeClr val="accent1"/>
                </a:solidFill>
                <a:effectLst/>
                <a:uLnTx/>
                <a:uFillTx/>
                <a:latin typeface="Times New Roman" pitchFamily="18" charset="0"/>
                <a:ea typeface="+mj-ea"/>
                <a:cs typeface="Times New Roman" pitchFamily="18" charset="0"/>
              </a:rPr>
              <a:t>Health Care Industry Representative Registration</a:t>
            </a:r>
            <a:endParaRPr kumimoji="0" lang="en-US" sz="2400" b="0" i="0" u="none" strike="noStrike" kern="1200" cap="small" spc="0" normalizeH="0" baseline="0" noProof="0" dirty="0">
              <a:ln>
                <a:noFill/>
              </a:ln>
              <a:solidFill>
                <a:schemeClr val="accent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44647674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50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1000" fill="hold"/>
                                        <p:tgtEl>
                                          <p:spTgt spid="31748"/>
                                        </p:tgtEl>
                                        <p:attrNameLst>
                                          <p:attrName>ppt_x</p:attrName>
                                        </p:attrNameLst>
                                      </p:cBhvr>
                                      <p:tavLst>
                                        <p:tav tm="0">
                                          <p:val>
                                            <p:strVal val="0-#ppt_w/2"/>
                                          </p:val>
                                        </p:tav>
                                        <p:tav tm="100000">
                                          <p:val>
                                            <p:strVal val="#ppt_x"/>
                                          </p:val>
                                        </p:tav>
                                      </p:tavLst>
                                    </p:anim>
                                    <p:anim calcmode="lin" valueType="num">
                                      <p:cBhvr additive="base">
                                        <p:cTn id="8" dur="1000" fill="hold"/>
                                        <p:tgtEl>
                                          <p:spTgt spid="3174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500"/>
                                  </p:stCondLst>
                                  <p:childTnLst>
                                    <p:set>
                                      <p:cBhvr>
                                        <p:cTn id="10" dur="1" fill="hold">
                                          <p:stCondLst>
                                            <p:cond delay="0"/>
                                          </p:stCondLst>
                                        </p:cTn>
                                        <p:tgtEl>
                                          <p:spTgt spid="31746"/>
                                        </p:tgtEl>
                                        <p:attrNameLst>
                                          <p:attrName>style.visibility</p:attrName>
                                        </p:attrNameLst>
                                      </p:cBhvr>
                                      <p:to>
                                        <p:strVal val="visible"/>
                                      </p:to>
                                    </p:set>
                                    <p:anim calcmode="lin" valueType="num">
                                      <p:cBhvr additive="base">
                                        <p:cTn id="11" dur="1000" fill="hold"/>
                                        <p:tgtEl>
                                          <p:spTgt spid="31746"/>
                                        </p:tgtEl>
                                        <p:attrNameLst>
                                          <p:attrName>ppt_x</p:attrName>
                                        </p:attrNameLst>
                                      </p:cBhvr>
                                      <p:tavLst>
                                        <p:tav tm="0">
                                          <p:val>
                                            <p:strVal val="0-#ppt_w/2"/>
                                          </p:val>
                                        </p:tav>
                                        <p:tav tm="100000">
                                          <p:val>
                                            <p:strVal val="#ppt_x"/>
                                          </p:val>
                                        </p:tav>
                                      </p:tavLst>
                                    </p:anim>
                                    <p:anim calcmode="lin" valueType="num">
                                      <p:cBhvr additive="base">
                                        <p:cTn id="12" dur="1000" fill="hold"/>
                                        <p:tgtEl>
                                          <p:spTgt spid="3174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31749"/>
                                        </p:tgtEl>
                                        <p:attrNameLst>
                                          <p:attrName>style.visibility</p:attrName>
                                        </p:attrNameLst>
                                      </p:cBhvr>
                                      <p:to>
                                        <p:strVal val="visible"/>
                                      </p:to>
                                    </p:set>
                                    <p:anim calcmode="lin" valueType="num">
                                      <p:cBhvr additive="base">
                                        <p:cTn id="15" dur="1000" fill="hold"/>
                                        <p:tgtEl>
                                          <p:spTgt spid="31749"/>
                                        </p:tgtEl>
                                        <p:attrNameLst>
                                          <p:attrName>ppt_x</p:attrName>
                                        </p:attrNameLst>
                                      </p:cBhvr>
                                      <p:tavLst>
                                        <p:tav tm="0">
                                          <p:val>
                                            <p:strVal val="0-#ppt_w/2"/>
                                          </p:val>
                                        </p:tav>
                                        <p:tav tm="100000">
                                          <p:val>
                                            <p:strVal val="#ppt_x"/>
                                          </p:val>
                                        </p:tav>
                                      </p:tavLst>
                                    </p:anim>
                                    <p:anim calcmode="lin" valueType="num">
                                      <p:cBhvr additive="base">
                                        <p:cTn id="16" dur="1000" fill="hold"/>
                                        <p:tgtEl>
                                          <p:spTgt spid="3174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49" presetClass="entr" presetSubtype="0" decel="100000" fill="hold" nodeType="afterEffect">
                                  <p:stCondLst>
                                    <p:cond delay="2000"/>
                                  </p:stCondLst>
                                  <p:childTnLst>
                                    <p:set>
                                      <p:cBhvr>
                                        <p:cTn id="19" dur="1" fill="hold">
                                          <p:stCondLst>
                                            <p:cond delay="0"/>
                                          </p:stCondLst>
                                        </p:cTn>
                                        <p:tgtEl>
                                          <p:spTgt spid="31750"/>
                                        </p:tgtEl>
                                        <p:attrNameLst>
                                          <p:attrName>style.visibility</p:attrName>
                                        </p:attrNameLst>
                                      </p:cBhvr>
                                      <p:to>
                                        <p:strVal val="visible"/>
                                      </p:to>
                                    </p:set>
                                    <p:anim calcmode="lin" valueType="num">
                                      <p:cBhvr>
                                        <p:cTn id="20" dur="2000" fill="hold"/>
                                        <p:tgtEl>
                                          <p:spTgt spid="31750"/>
                                        </p:tgtEl>
                                        <p:attrNameLst>
                                          <p:attrName>ppt_w</p:attrName>
                                        </p:attrNameLst>
                                      </p:cBhvr>
                                      <p:tavLst>
                                        <p:tav tm="0">
                                          <p:val>
                                            <p:fltVal val="0"/>
                                          </p:val>
                                        </p:tav>
                                        <p:tav tm="100000">
                                          <p:val>
                                            <p:strVal val="#ppt_w"/>
                                          </p:val>
                                        </p:tav>
                                      </p:tavLst>
                                    </p:anim>
                                    <p:anim calcmode="lin" valueType="num">
                                      <p:cBhvr>
                                        <p:cTn id="21" dur="2000" fill="hold"/>
                                        <p:tgtEl>
                                          <p:spTgt spid="31750"/>
                                        </p:tgtEl>
                                        <p:attrNameLst>
                                          <p:attrName>ppt_h</p:attrName>
                                        </p:attrNameLst>
                                      </p:cBhvr>
                                      <p:tavLst>
                                        <p:tav tm="0">
                                          <p:val>
                                            <p:fltVal val="0"/>
                                          </p:val>
                                        </p:tav>
                                        <p:tav tm="100000">
                                          <p:val>
                                            <p:strVal val="#ppt_h"/>
                                          </p:val>
                                        </p:tav>
                                      </p:tavLst>
                                    </p:anim>
                                    <p:anim calcmode="lin" valueType="num">
                                      <p:cBhvr>
                                        <p:cTn id="22" dur="2000" fill="hold"/>
                                        <p:tgtEl>
                                          <p:spTgt spid="31750"/>
                                        </p:tgtEl>
                                        <p:attrNameLst>
                                          <p:attrName>style.rotation</p:attrName>
                                        </p:attrNameLst>
                                      </p:cBhvr>
                                      <p:tavLst>
                                        <p:tav tm="0">
                                          <p:val>
                                            <p:fltVal val="360"/>
                                          </p:val>
                                        </p:tav>
                                        <p:tav tm="100000">
                                          <p:val>
                                            <p:fltVal val="0"/>
                                          </p:val>
                                        </p:tav>
                                      </p:tavLst>
                                    </p:anim>
                                    <p:animEffect transition="in" filter="fade">
                                      <p:cBhvr>
                                        <p:cTn id="23"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xfrm>
            <a:off x="0" y="609600"/>
            <a:ext cx="8534400" cy="762000"/>
          </a:xfrm>
          <a:noFill/>
        </p:spPr>
        <p:txBody>
          <a:bodyPr>
            <a:normAutofit fontScale="90000"/>
          </a:bodyPr>
          <a:lstStyle/>
          <a:p>
            <a:pPr algn="ctr" eaLnBrk="1" hangingPunct="1"/>
            <a:r>
              <a:rPr lang="en-US" sz="3200" dirty="0" smtClean="0">
                <a:solidFill>
                  <a:schemeClr val="accent1"/>
                </a:solidFill>
                <a:latin typeface="Times New Roman" pitchFamily="18" charset="0"/>
                <a:cs typeface="Times New Roman" pitchFamily="18" charset="0"/>
              </a:rPr>
              <a:t>Materials &amp; Supply Chain Team</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smtClean="0">
              <a:latin typeface="Times New Roman" pitchFamily="18" charset="0"/>
              <a:cs typeface="Times New Roman" pitchFamily="18" charset="0"/>
            </a:endParaRPr>
          </a:p>
        </p:txBody>
      </p:sp>
      <p:pic>
        <p:nvPicPr>
          <p:cNvPr id="12" name="Picture 21"/>
          <p:cNvPicPr>
            <a:picLocks noChangeAspect="1" noChangeArrowheads="1"/>
          </p:cNvPicPr>
          <p:nvPr/>
        </p:nvPicPr>
        <p:blipFill>
          <a:blip r:embed="rId2" cstate="print"/>
          <a:srcRect/>
          <a:stretch>
            <a:fillRect/>
          </a:stretch>
        </p:blipFill>
        <p:spPr bwMode="auto">
          <a:xfrm>
            <a:off x="1066800" y="1126855"/>
            <a:ext cx="3048000" cy="2528877"/>
          </a:xfrm>
          <a:prstGeom prst="rect">
            <a:avLst/>
          </a:prstGeom>
          <a:noFill/>
          <a:ln w="9525">
            <a:noFill/>
            <a:miter lim="800000"/>
            <a:headEnd/>
            <a:tailEnd/>
          </a:ln>
        </p:spPr>
      </p:pic>
      <p:sp>
        <p:nvSpPr>
          <p:cNvPr id="13" name="Rectangle 13"/>
          <p:cNvSpPr>
            <a:spLocks noChangeArrowheads="1"/>
          </p:cNvSpPr>
          <p:nvPr/>
        </p:nvSpPr>
        <p:spPr bwMode="auto">
          <a:xfrm>
            <a:off x="4038600" y="1600200"/>
            <a:ext cx="4038600" cy="1200329"/>
          </a:xfrm>
          <a:prstGeom prst="rect">
            <a:avLst/>
          </a:prstGeom>
          <a:noFill/>
          <a:ln w="9525">
            <a:noFill/>
            <a:miter lim="800000"/>
            <a:headEnd/>
            <a:tailEnd/>
          </a:ln>
        </p:spPr>
        <p:txBody>
          <a:bodyPr wrap="square">
            <a:spAutoFit/>
          </a:bodyPr>
          <a:lstStyle/>
          <a:p>
            <a:pPr algn="ctr"/>
            <a:r>
              <a:rPr lang="en-US" sz="1800" b="1" dirty="0">
                <a:latin typeface="Calibri" pitchFamily="34" charset="0"/>
              </a:rPr>
              <a:t>Jack </a:t>
            </a:r>
            <a:r>
              <a:rPr lang="en-US" sz="1800" b="1" dirty="0" smtClean="0">
                <a:latin typeface="Calibri" pitchFamily="34" charset="0"/>
              </a:rPr>
              <a:t>Ferraro - x1927</a:t>
            </a:r>
            <a:r>
              <a:rPr lang="en-US" sz="1800" b="1" dirty="0">
                <a:latin typeface="Calibri" pitchFamily="34" charset="0"/>
              </a:rPr>
              <a:t/>
            </a:r>
            <a:br>
              <a:rPr lang="en-US" sz="1800" b="1" dirty="0">
                <a:latin typeface="Calibri" pitchFamily="34" charset="0"/>
              </a:rPr>
            </a:br>
            <a:r>
              <a:rPr lang="en-US" sz="1800" b="1" dirty="0" smtClean="0">
                <a:latin typeface="Calibri" pitchFamily="34" charset="0"/>
              </a:rPr>
              <a:t>University </a:t>
            </a:r>
            <a:r>
              <a:rPr lang="en-US" sz="1800" b="1" dirty="0">
                <a:latin typeface="Calibri" pitchFamily="34" charset="0"/>
              </a:rPr>
              <a:t>Director </a:t>
            </a:r>
            <a:r>
              <a:rPr lang="en-US" sz="1800" b="1" dirty="0" smtClean="0">
                <a:latin typeface="Calibri" pitchFamily="34" charset="0"/>
              </a:rPr>
              <a:t>and State </a:t>
            </a:r>
            <a:r>
              <a:rPr lang="en-US" sz="1800" b="1" dirty="0">
                <a:latin typeface="Calibri" pitchFamily="34" charset="0"/>
              </a:rPr>
              <a:t>of </a:t>
            </a:r>
            <a:r>
              <a:rPr lang="en-US" sz="1800" b="1" dirty="0" smtClean="0">
                <a:latin typeface="Calibri" pitchFamily="34" charset="0"/>
              </a:rPr>
              <a:t>Connecticut Records Management Liaison </a:t>
            </a:r>
            <a:r>
              <a:rPr lang="en-US" sz="1800" b="1" dirty="0">
                <a:latin typeface="Calibri" pitchFamily="34" charset="0"/>
              </a:rPr>
              <a:t>Officer </a:t>
            </a:r>
          </a:p>
        </p:txBody>
      </p:sp>
      <p:pic>
        <p:nvPicPr>
          <p:cNvPr id="6" name="Picture 5" descr="JBoyko"/>
          <p:cNvPicPr>
            <a:picLocks noChangeAspect="1" noChangeArrowheads="1"/>
          </p:cNvPicPr>
          <p:nvPr/>
        </p:nvPicPr>
        <p:blipFill>
          <a:blip r:embed="rId3" cstate="print"/>
          <a:srcRect/>
          <a:stretch>
            <a:fillRect/>
          </a:stretch>
        </p:blipFill>
        <p:spPr bwMode="auto">
          <a:xfrm>
            <a:off x="533400" y="4038599"/>
            <a:ext cx="2775731" cy="2350527"/>
          </a:xfrm>
          <a:prstGeom prst="rect">
            <a:avLst/>
          </a:prstGeom>
          <a:noFill/>
          <a:ln w="9525">
            <a:noFill/>
            <a:miter lim="800000"/>
            <a:headEnd/>
            <a:tailEnd/>
          </a:ln>
        </p:spPr>
      </p:pic>
      <p:sp>
        <p:nvSpPr>
          <p:cNvPr id="7" name="Rectangle 14"/>
          <p:cNvSpPr>
            <a:spLocks noChangeArrowheads="1"/>
          </p:cNvSpPr>
          <p:nvPr/>
        </p:nvSpPr>
        <p:spPr bwMode="auto">
          <a:xfrm>
            <a:off x="3543300" y="3995677"/>
            <a:ext cx="5029200" cy="646331"/>
          </a:xfrm>
          <a:prstGeom prst="rect">
            <a:avLst/>
          </a:prstGeom>
          <a:noFill/>
          <a:ln w="9525">
            <a:noFill/>
            <a:miter lim="800000"/>
            <a:headEnd/>
            <a:tailEnd/>
          </a:ln>
        </p:spPr>
        <p:txBody>
          <a:bodyPr wrap="square">
            <a:spAutoFit/>
          </a:bodyPr>
          <a:lstStyle/>
          <a:p>
            <a:pPr algn="ctr"/>
            <a:r>
              <a:rPr lang="en-US" sz="1800" b="1" dirty="0">
                <a:latin typeface="Calibri" pitchFamily="34" charset="0"/>
              </a:rPr>
              <a:t>Jeff </a:t>
            </a:r>
            <a:r>
              <a:rPr lang="en-US" sz="1800" b="1" dirty="0" smtClean="0">
                <a:latin typeface="Calibri" pitchFamily="34" charset="0"/>
              </a:rPr>
              <a:t>Boyko - x1955</a:t>
            </a:r>
            <a:endParaRPr lang="en-US" sz="1800" dirty="0">
              <a:latin typeface="Calibri" pitchFamily="34" charset="0"/>
            </a:endParaRPr>
          </a:p>
          <a:p>
            <a:pPr algn="ctr"/>
            <a:r>
              <a:rPr lang="en-US" sz="1800" b="1" dirty="0">
                <a:latin typeface="Calibri" pitchFamily="34" charset="0"/>
              </a:rPr>
              <a:t>Assistant Director and </a:t>
            </a:r>
            <a:r>
              <a:rPr lang="en-US" sz="1800" b="1" dirty="0" smtClean="0">
                <a:latin typeface="Calibri" pitchFamily="34" charset="0"/>
              </a:rPr>
              <a:t>Business/Finance Manager</a:t>
            </a:r>
            <a:endParaRPr lang="en-US" sz="1800" b="1" dirty="0">
              <a:latin typeface="Calibri" pitchFamily="34" charset="0"/>
            </a:endParaRPr>
          </a:p>
        </p:txBody>
      </p:sp>
      <p:sp>
        <p:nvSpPr>
          <p:cNvPr id="8" name="Rectangle 7"/>
          <p:cNvSpPr/>
          <p:nvPr/>
        </p:nvSpPr>
        <p:spPr>
          <a:xfrm>
            <a:off x="3429000" y="4605278"/>
            <a:ext cx="5257800" cy="2862322"/>
          </a:xfrm>
          <a:prstGeom prst="rect">
            <a:avLst/>
          </a:prstGeom>
        </p:spPr>
        <p:txBody>
          <a:bodyPr wrap="square" numCol="2">
            <a:spAutoFit/>
          </a:bodyPr>
          <a:lstStyle/>
          <a:p>
            <a:pPr eaLnBrk="1" hangingPunct="1"/>
            <a:r>
              <a:rPr lang="en-US" sz="1500" b="1" dirty="0" smtClean="0">
                <a:latin typeface="Calibri" pitchFamily="34" charset="0"/>
              </a:rPr>
              <a:t>Property &amp; Materials Mgmt</a:t>
            </a:r>
          </a:p>
          <a:p>
            <a:pPr eaLnBrk="1" hangingPunct="1">
              <a:buFontTx/>
              <a:buChar char="•"/>
            </a:pPr>
            <a:r>
              <a:rPr lang="en-US" sz="1500" b="1" dirty="0" smtClean="0">
                <a:latin typeface="Calibri" pitchFamily="34" charset="0"/>
              </a:rPr>
              <a:t> Capital Assets</a:t>
            </a:r>
          </a:p>
          <a:p>
            <a:pPr eaLnBrk="1" hangingPunct="1">
              <a:buFontTx/>
              <a:buChar char="•"/>
            </a:pPr>
            <a:r>
              <a:rPr lang="en-US" sz="1500" b="1" dirty="0" smtClean="0">
                <a:latin typeface="Calibri" pitchFamily="34" charset="0"/>
              </a:rPr>
              <a:t> Moving &amp; Storage</a:t>
            </a:r>
          </a:p>
          <a:p>
            <a:pPr eaLnBrk="1" hangingPunct="1">
              <a:buFontTx/>
              <a:buChar char="•"/>
            </a:pPr>
            <a:r>
              <a:rPr lang="en-US" sz="1500" b="1" dirty="0" smtClean="0">
                <a:latin typeface="Calibri" pitchFamily="34" charset="0"/>
              </a:rPr>
              <a:t> Records Storage</a:t>
            </a:r>
          </a:p>
          <a:p>
            <a:pPr eaLnBrk="1" hangingPunct="1">
              <a:buFontTx/>
              <a:buChar char="•"/>
            </a:pPr>
            <a:r>
              <a:rPr lang="en-US" sz="1500" b="1" dirty="0" smtClean="0">
                <a:latin typeface="Calibri" pitchFamily="34" charset="0"/>
              </a:rPr>
              <a:t> Surplus Property</a:t>
            </a:r>
          </a:p>
          <a:p>
            <a:pPr eaLnBrk="1" hangingPunct="1">
              <a:buFontTx/>
              <a:buChar char="•"/>
            </a:pPr>
            <a:r>
              <a:rPr lang="en-US" sz="1500" b="1" dirty="0">
                <a:latin typeface="Calibri" pitchFamily="34" charset="0"/>
              </a:rPr>
              <a:t> </a:t>
            </a:r>
            <a:r>
              <a:rPr lang="en-US" sz="1500" b="1" dirty="0" smtClean="0">
                <a:latin typeface="Calibri" pitchFamily="34" charset="0"/>
              </a:rPr>
              <a:t>Transportation</a:t>
            </a:r>
          </a:p>
          <a:p>
            <a:pPr eaLnBrk="1" hangingPunct="1">
              <a:buFontTx/>
              <a:buChar char="•"/>
            </a:pPr>
            <a:r>
              <a:rPr lang="en-US" sz="1500" b="1" dirty="0" smtClean="0">
                <a:latin typeface="Calibri" pitchFamily="34" charset="0"/>
              </a:rPr>
              <a:t> UCHC Fleet Operations </a:t>
            </a:r>
          </a:p>
          <a:p>
            <a:pPr eaLnBrk="1" hangingPunct="1"/>
            <a:endParaRPr lang="en-US" sz="1500" b="1" dirty="0" smtClean="0">
              <a:latin typeface="Calibri" pitchFamily="34" charset="0"/>
            </a:endParaRPr>
          </a:p>
          <a:p>
            <a:pPr eaLnBrk="1" hangingPunct="1"/>
            <a:endParaRPr lang="en-US" sz="1500" b="1" dirty="0">
              <a:latin typeface="Calibri" pitchFamily="34" charset="0"/>
            </a:endParaRPr>
          </a:p>
          <a:p>
            <a:pPr eaLnBrk="1" hangingPunct="1"/>
            <a:endParaRPr lang="en-US" sz="1500" b="1" dirty="0" smtClean="0">
              <a:latin typeface="Calibri" pitchFamily="34" charset="0"/>
            </a:endParaRPr>
          </a:p>
          <a:p>
            <a:pPr eaLnBrk="1" hangingPunct="1"/>
            <a:endParaRPr lang="en-US" sz="1500" b="1" dirty="0">
              <a:latin typeface="Calibri" pitchFamily="34" charset="0"/>
            </a:endParaRPr>
          </a:p>
          <a:p>
            <a:pPr marL="233363" eaLnBrk="1" hangingPunct="1"/>
            <a:endParaRPr lang="en-US" sz="1500" b="1" dirty="0" smtClean="0">
              <a:latin typeface="Calibri" pitchFamily="34" charset="0"/>
            </a:endParaRPr>
          </a:p>
          <a:p>
            <a:pPr marL="233363" eaLnBrk="1" hangingPunct="1"/>
            <a:r>
              <a:rPr lang="en-US" sz="1500" b="1" dirty="0" smtClean="0">
                <a:latin typeface="Calibri" pitchFamily="34" charset="0"/>
              </a:rPr>
              <a:t>Business &amp; Finance Services </a:t>
            </a:r>
          </a:p>
          <a:p>
            <a:pPr marL="233363" eaLnBrk="1" hangingPunct="1">
              <a:buFontTx/>
              <a:buChar char="•"/>
            </a:pPr>
            <a:r>
              <a:rPr lang="en-US" sz="1500" b="1" dirty="0" smtClean="0">
                <a:latin typeface="Calibri" pitchFamily="34" charset="0"/>
              </a:rPr>
              <a:t> Clinical Supply Chain</a:t>
            </a:r>
          </a:p>
          <a:p>
            <a:pPr marL="233363" eaLnBrk="1" hangingPunct="1">
              <a:buFontTx/>
              <a:buChar char="•"/>
            </a:pPr>
            <a:r>
              <a:rPr lang="en-US" sz="1500" b="1" dirty="0" smtClean="0">
                <a:latin typeface="Calibri" pitchFamily="34" charset="0"/>
              </a:rPr>
              <a:t> Supply Chain Management</a:t>
            </a:r>
          </a:p>
          <a:p>
            <a:pPr marL="233363" eaLnBrk="1" hangingPunct="1">
              <a:buFontTx/>
              <a:buChar char="•"/>
            </a:pPr>
            <a:r>
              <a:rPr lang="en-US" sz="1500" b="1" dirty="0" smtClean="0">
                <a:latin typeface="Calibri" pitchFamily="34" charset="0"/>
              </a:rPr>
              <a:t> Warehousing</a:t>
            </a:r>
          </a:p>
          <a:p>
            <a:pPr marL="233363" eaLnBrk="1" hangingPunct="1">
              <a:buFontTx/>
              <a:buChar char="•"/>
            </a:pPr>
            <a:r>
              <a:rPr lang="en-US" sz="1500" b="1" dirty="0" smtClean="0">
                <a:latin typeface="Calibri" pitchFamily="34" charset="0"/>
              </a:rPr>
              <a:t> Inventory Control</a:t>
            </a:r>
            <a:endParaRPr lang="en-US" sz="1500" i="1" dirty="0">
              <a:solidFill>
                <a:schemeClr val="accent2"/>
              </a:solidFill>
              <a:latin typeface="Calibri" pitchFamily="34" charset="0"/>
            </a:endParaRPr>
          </a:p>
        </p:txBody>
      </p:sp>
    </p:spTree>
    <p:extLst>
      <p:ext uri="{BB962C8B-B14F-4D97-AF65-F5344CB8AC3E}">
        <p14:creationId xmlns:p14="http://schemas.microsoft.com/office/powerpoint/2010/main" val="23240732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xfrm>
            <a:off x="533400" y="228600"/>
            <a:ext cx="7543800" cy="990600"/>
          </a:xfrm>
          <a:noFill/>
        </p:spPr>
        <p:txBody>
          <a:bodyPr>
            <a:normAutofit fontScale="90000"/>
          </a:bodyPr>
          <a:lstStyle/>
          <a:p>
            <a:pPr algn="ctr" eaLnBrk="1" hangingPunct="1"/>
            <a:r>
              <a:rPr lang="en-US" sz="3200" dirty="0" smtClean="0">
                <a:solidFill>
                  <a:schemeClr val="accent1"/>
                </a:solidFill>
                <a:latin typeface="Times New Roman" pitchFamily="18" charset="0"/>
                <a:cs typeface="Times New Roman" pitchFamily="18" charset="0"/>
              </a:rPr>
              <a:t>Materials &amp; Supply Chain Team</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smtClean="0">
              <a:latin typeface="Times New Roman" pitchFamily="18" charset="0"/>
              <a:cs typeface="Times New Roman" pitchFamily="18" charset="0"/>
            </a:endParaRPr>
          </a:p>
        </p:txBody>
      </p:sp>
      <p:grpSp>
        <p:nvGrpSpPr>
          <p:cNvPr id="2" name="Group 18"/>
          <p:cNvGrpSpPr>
            <a:grpSpLocks/>
          </p:cNvGrpSpPr>
          <p:nvPr/>
        </p:nvGrpSpPr>
        <p:grpSpPr bwMode="auto">
          <a:xfrm>
            <a:off x="3733800" y="990600"/>
            <a:ext cx="5410200" cy="3230563"/>
            <a:chOff x="0" y="0"/>
            <a:chExt cx="3311" cy="2035"/>
          </a:xfrm>
        </p:grpSpPr>
        <p:grpSp>
          <p:nvGrpSpPr>
            <p:cNvPr id="3" name="Group 19"/>
            <p:cNvGrpSpPr>
              <a:grpSpLocks/>
            </p:cNvGrpSpPr>
            <p:nvPr/>
          </p:nvGrpSpPr>
          <p:grpSpPr bwMode="auto">
            <a:xfrm>
              <a:off x="0" y="0"/>
              <a:ext cx="849" cy="2035"/>
              <a:chOff x="0" y="0"/>
              <a:chExt cx="849" cy="2035"/>
            </a:xfrm>
          </p:grpSpPr>
          <p:sp>
            <p:nvSpPr>
              <p:cNvPr id="8202" name="Rectangle 20"/>
              <p:cNvSpPr>
                <a:spLocks noChangeArrowheads="1"/>
              </p:cNvSpPr>
              <p:nvPr/>
            </p:nvSpPr>
            <p:spPr bwMode="auto">
              <a:xfrm>
                <a:off x="43" y="0"/>
                <a:ext cx="763" cy="2035"/>
              </a:xfrm>
              <a:prstGeom prst="rect">
                <a:avLst/>
              </a:prstGeom>
              <a:noFill/>
              <a:ln w="9525">
                <a:noFill/>
                <a:miter lim="800000"/>
                <a:headEnd/>
                <a:tailEnd/>
              </a:ln>
            </p:spPr>
            <p:txBody>
              <a:bodyPr/>
              <a:lstStyle/>
              <a:p>
                <a:pPr eaLnBrk="1" hangingPunct="1"/>
                <a:r>
                  <a:rPr lang="en-US" sz="1400" b="1" dirty="0">
                    <a:solidFill>
                      <a:srgbClr val="004080"/>
                    </a:solidFill>
                    <a:latin typeface="Georgia" pitchFamily="18" charset="0"/>
                    <a:cs typeface="Times New Roman" charset="0"/>
                  </a:rPr>
                  <a:t> </a:t>
                </a:r>
                <a:endParaRPr lang="en-US" dirty="0">
                  <a:cs typeface="Times New Roman" charset="0"/>
                </a:endParaRPr>
              </a:p>
              <a:p>
                <a:r>
                  <a:rPr lang="en-US" sz="1400" b="1" dirty="0">
                    <a:solidFill>
                      <a:srgbClr val="004080"/>
                    </a:solidFill>
                    <a:latin typeface="Georgia" pitchFamily="18" charset="0"/>
                    <a:cs typeface="Times New Roman" charset="0"/>
                  </a:rPr>
                  <a:t> </a:t>
                </a:r>
                <a:endParaRPr lang="en-US" dirty="0">
                  <a:cs typeface="Times New Roman" charset="0"/>
                </a:endParaRPr>
              </a:p>
              <a:p>
                <a:r>
                  <a:rPr lang="en-US" sz="1400" b="1" dirty="0">
                    <a:solidFill>
                      <a:srgbClr val="004080"/>
                    </a:solidFill>
                    <a:latin typeface="Georgia" pitchFamily="18" charset="0"/>
                    <a:cs typeface="Times New Roman" charset="0"/>
                  </a:rPr>
                  <a:t> </a:t>
                </a:r>
                <a:endParaRPr lang="en-US" dirty="0">
                  <a:cs typeface="Times New Roman" charset="0"/>
                </a:endParaRPr>
              </a:p>
              <a:p>
                <a:r>
                  <a:rPr lang="en-US" sz="1400" b="1" dirty="0">
                    <a:solidFill>
                      <a:srgbClr val="004080"/>
                    </a:solidFill>
                    <a:latin typeface="Georgia" pitchFamily="18" charset="0"/>
                    <a:cs typeface="Times New Roman" charset="0"/>
                  </a:rPr>
                  <a:t> </a:t>
                </a:r>
                <a:endParaRPr lang="en-US" dirty="0">
                  <a:cs typeface="Times New Roman" charset="0"/>
                </a:endParaRPr>
              </a:p>
              <a:p>
                <a:endParaRPr lang="en-US" sz="1800" dirty="0"/>
              </a:p>
            </p:txBody>
          </p:sp>
          <p:sp>
            <p:nvSpPr>
              <p:cNvPr id="8203" name="Rectangle 21"/>
              <p:cNvSpPr>
                <a:spLocks noChangeArrowheads="1"/>
              </p:cNvSpPr>
              <p:nvPr/>
            </p:nvSpPr>
            <p:spPr bwMode="auto">
              <a:xfrm>
                <a:off x="0" y="0"/>
                <a:ext cx="849" cy="2035"/>
              </a:xfrm>
              <a:prstGeom prst="rect">
                <a:avLst/>
              </a:prstGeom>
              <a:noFill/>
              <a:ln w="7">
                <a:noFill/>
                <a:miter lim="800000"/>
                <a:headEnd/>
                <a:tailEnd/>
              </a:ln>
            </p:spPr>
            <p:txBody>
              <a:bodyPr/>
              <a:lstStyle/>
              <a:p>
                <a:endParaRPr lang="en-US" dirty="0"/>
              </a:p>
            </p:txBody>
          </p:sp>
        </p:grpSp>
        <p:sp>
          <p:nvSpPr>
            <p:cNvPr id="8201" name="Rectangle 24"/>
            <p:cNvSpPr>
              <a:spLocks noChangeArrowheads="1"/>
            </p:cNvSpPr>
            <p:nvPr/>
          </p:nvSpPr>
          <p:spPr bwMode="auto">
            <a:xfrm>
              <a:off x="849" y="0"/>
              <a:ext cx="2462" cy="2035"/>
            </a:xfrm>
            <a:prstGeom prst="rect">
              <a:avLst/>
            </a:prstGeom>
            <a:noFill/>
            <a:ln w="7">
              <a:noFill/>
              <a:miter lim="800000"/>
              <a:headEnd/>
              <a:tailEnd/>
            </a:ln>
          </p:spPr>
          <p:txBody>
            <a:bodyPr/>
            <a:lstStyle/>
            <a:p>
              <a:endParaRPr lang="en-US" dirty="0"/>
            </a:p>
          </p:txBody>
        </p:sp>
      </p:grpSp>
      <p:pic>
        <p:nvPicPr>
          <p:cNvPr id="13" name="Picture 16" descr="AMike"/>
          <p:cNvPicPr>
            <a:picLocks noChangeAspect="1" noChangeArrowheads="1"/>
          </p:cNvPicPr>
          <p:nvPr/>
        </p:nvPicPr>
        <p:blipFill>
          <a:blip r:embed="rId2" cstate="print"/>
          <a:srcRect/>
          <a:stretch>
            <a:fillRect/>
          </a:stretch>
        </p:blipFill>
        <p:spPr bwMode="auto">
          <a:xfrm>
            <a:off x="304801" y="903515"/>
            <a:ext cx="2438400" cy="2525485"/>
          </a:xfrm>
          <a:prstGeom prst="rect">
            <a:avLst/>
          </a:prstGeom>
          <a:noFill/>
          <a:ln w="9525">
            <a:noFill/>
            <a:miter lim="800000"/>
            <a:headEnd/>
            <a:tailEnd/>
          </a:ln>
        </p:spPr>
      </p:pic>
      <p:sp>
        <p:nvSpPr>
          <p:cNvPr id="14" name="Rectangle 18"/>
          <p:cNvSpPr>
            <a:spLocks noChangeArrowheads="1"/>
          </p:cNvSpPr>
          <p:nvPr/>
        </p:nvSpPr>
        <p:spPr bwMode="auto">
          <a:xfrm>
            <a:off x="2971800" y="801469"/>
            <a:ext cx="4953000" cy="646331"/>
          </a:xfrm>
          <a:prstGeom prst="rect">
            <a:avLst/>
          </a:prstGeom>
          <a:noFill/>
          <a:ln w="9525">
            <a:noFill/>
            <a:miter lim="800000"/>
            <a:headEnd/>
            <a:tailEnd/>
          </a:ln>
        </p:spPr>
        <p:txBody>
          <a:bodyPr wrap="square">
            <a:spAutoFit/>
          </a:bodyPr>
          <a:lstStyle/>
          <a:p>
            <a:pPr algn="ctr"/>
            <a:r>
              <a:rPr lang="en-US" sz="1800" b="1" dirty="0">
                <a:latin typeface="Calibri" pitchFamily="34" charset="0"/>
              </a:rPr>
              <a:t>Adam </a:t>
            </a:r>
            <a:r>
              <a:rPr lang="en-US" sz="1800" b="1" dirty="0" smtClean="0">
                <a:latin typeface="Calibri" pitchFamily="34" charset="0"/>
              </a:rPr>
              <a:t>Mike - x3255</a:t>
            </a:r>
            <a:endParaRPr lang="en-US" sz="1800" b="1" dirty="0">
              <a:latin typeface="Calibri" pitchFamily="34" charset="0"/>
            </a:endParaRPr>
          </a:p>
          <a:p>
            <a:pPr algn="ctr"/>
            <a:r>
              <a:rPr lang="en-US" sz="1800" b="1" dirty="0" smtClean="0">
                <a:latin typeface="Calibri" pitchFamily="34" charset="0"/>
              </a:rPr>
              <a:t>Materials</a:t>
            </a:r>
            <a:r>
              <a:rPr lang="en-US" sz="1800" b="1" dirty="0">
                <a:latin typeface="Calibri" pitchFamily="34" charset="0"/>
              </a:rPr>
              <a:t>  Logistics </a:t>
            </a:r>
            <a:r>
              <a:rPr lang="en-US" sz="1800" b="1" dirty="0" smtClean="0">
                <a:latin typeface="Calibri" pitchFamily="34" charset="0"/>
              </a:rPr>
              <a:t>Supervisor</a:t>
            </a:r>
            <a:endParaRPr lang="en-US" sz="1800" b="1" dirty="0">
              <a:latin typeface="Calibri" pitchFamily="34" charset="0"/>
            </a:endParaRPr>
          </a:p>
        </p:txBody>
      </p:sp>
      <p:sp>
        <p:nvSpPr>
          <p:cNvPr id="15" name="Rectangle 12"/>
          <p:cNvSpPr>
            <a:spLocks noChangeArrowheads="1"/>
          </p:cNvSpPr>
          <p:nvPr/>
        </p:nvSpPr>
        <p:spPr bwMode="auto">
          <a:xfrm>
            <a:off x="2819400" y="1447800"/>
            <a:ext cx="6019800" cy="1600200"/>
          </a:xfrm>
          <a:prstGeom prst="rect">
            <a:avLst/>
          </a:prstGeom>
          <a:noFill/>
          <a:ln w="9525">
            <a:noFill/>
            <a:miter lim="800000"/>
            <a:headEnd/>
            <a:tailEnd/>
          </a:ln>
        </p:spPr>
        <p:txBody>
          <a:bodyPr numCol="2"/>
          <a:lstStyle/>
          <a:p>
            <a:r>
              <a:rPr lang="en-US" sz="1500" b="1" dirty="0">
                <a:latin typeface="Calibri" pitchFamily="34" charset="0"/>
                <a:cs typeface="Calibri" pitchFamily="34" charset="0"/>
              </a:rPr>
              <a:t>Central Warehouse Services</a:t>
            </a:r>
          </a:p>
          <a:p>
            <a:pPr marL="171450" indent="-171450">
              <a:buFont typeface="Arial" pitchFamily="34" charset="0"/>
              <a:buChar char="•"/>
            </a:pPr>
            <a:r>
              <a:rPr lang="en-US" sz="1500" b="1" dirty="0" smtClean="0">
                <a:latin typeface="Calibri" pitchFamily="34" charset="0"/>
                <a:cs typeface="Calibri" pitchFamily="34" charset="0"/>
              </a:rPr>
              <a:t>JDH, UMG &amp; CMHC PAR Program (for all clinical &amp; non-clinical supplies that are on PAR)</a:t>
            </a:r>
            <a:endParaRPr lang="en-US" sz="1500" b="1" dirty="0">
              <a:latin typeface="Calibri" pitchFamily="34" charset="0"/>
              <a:cs typeface="Calibri" pitchFamily="34" charset="0"/>
            </a:endParaRPr>
          </a:p>
          <a:p>
            <a:pPr eaLnBrk="1" hangingPunct="1"/>
            <a:r>
              <a:rPr lang="en-US" sz="1500" b="1" dirty="0" smtClean="0">
                <a:latin typeface="Calibri" pitchFamily="34" charset="0"/>
                <a:cs typeface="Calibri" pitchFamily="34" charset="0"/>
              </a:rPr>
              <a:t>MACOLA/e-Portal/Barcode </a:t>
            </a:r>
            <a:r>
              <a:rPr lang="en-US" sz="1500" b="1" dirty="0">
                <a:latin typeface="Calibri" pitchFamily="34" charset="0"/>
                <a:cs typeface="Calibri" pitchFamily="34" charset="0"/>
              </a:rPr>
              <a:t>Apps</a:t>
            </a:r>
          </a:p>
          <a:p>
            <a:r>
              <a:rPr lang="en-US" sz="1500" b="1" dirty="0">
                <a:latin typeface="Calibri" pitchFamily="34" charset="0"/>
                <a:cs typeface="Calibri" pitchFamily="34" charset="0"/>
              </a:rPr>
              <a:t>Code Carts</a:t>
            </a:r>
          </a:p>
          <a:p>
            <a:endParaRPr lang="en-US" sz="1500" b="1" dirty="0">
              <a:latin typeface="Calibri" pitchFamily="34" charset="0"/>
              <a:cs typeface="Calibri" pitchFamily="34" charset="0"/>
            </a:endParaRPr>
          </a:p>
          <a:p>
            <a:endParaRPr lang="en-US" sz="1500" b="1" dirty="0" smtClean="0">
              <a:latin typeface="Calibri" pitchFamily="34" charset="0"/>
              <a:cs typeface="Calibri" pitchFamily="34" charset="0"/>
            </a:endParaRPr>
          </a:p>
          <a:p>
            <a:endParaRPr lang="en-US" sz="1500" b="1" dirty="0">
              <a:latin typeface="Calibri" pitchFamily="34" charset="0"/>
              <a:cs typeface="Calibri" pitchFamily="34" charset="0"/>
            </a:endParaRPr>
          </a:p>
          <a:p>
            <a:endParaRPr lang="en-US" sz="1500" b="1" dirty="0" smtClean="0">
              <a:latin typeface="Calibri" pitchFamily="34" charset="0"/>
              <a:cs typeface="Calibri" pitchFamily="34" charset="0"/>
            </a:endParaRPr>
          </a:p>
          <a:p>
            <a:endParaRPr lang="en-US" sz="1500" b="1" dirty="0">
              <a:latin typeface="Calibri" pitchFamily="34" charset="0"/>
              <a:cs typeface="Calibri" pitchFamily="34" charset="0"/>
            </a:endParaRPr>
          </a:p>
          <a:p>
            <a:endParaRPr lang="en-US" sz="1500" b="1" dirty="0" smtClean="0">
              <a:latin typeface="Calibri" pitchFamily="34" charset="0"/>
              <a:cs typeface="Calibri" pitchFamily="34" charset="0"/>
            </a:endParaRPr>
          </a:p>
          <a:p>
            <a:endParaRPr lang="en-US" sz="1500" b="1" dirty="0">
              <a:latin typeface="Calibri" pitchFamily="34" charset="0"/>
              <a:cs typeface="Calibri" pitchFamily="34" charset="0"/>
            </a:endParaRPr>
          </a:p>
          <a:p>
            <a:endParaRPr lang="en-US" sz="1500" b="1" dirty="0" smtClean="0">
              <a:latin typeface="Calibri" pitchFamily="34" charset="0"/>
              <a:cs typeface="Calibri" pitchFamily="34" charset="0"/>
            </a:endParaRPr>
          </a:p>
          <a:p>
            <a:endParaRPr lang="en-US" sz="1500" b="1" dirty="0">
              <a:latin typeface="Calibri" pitchFamily="34" charset="0"/>
              <a:cs typeface="Calibri" pitchFamily="34" charset="0"/>
            </a:endParaRPr>
          </a:p>
          <a:p>
            <a:endParaRPr lang="en-US" sz="1500" b="1" dirty="0" smtClean="0">
              <a:latin typeface="Calibri" pitchFamily="34" charset="0"/>
              <a:cs typeface="Calibri" pitchFamily="34" charset="0"/>
            </a:endParaRPr>
          </a:p>
          <a:p>
            <a:pPr marL="230188"/>
            <a:r>
              <a:rPr lang="en-US" sz="1500" b="1" dirty="0" smtClean="0">
                <a:latin typeface="Calibri" pitchFamily="34" charset="0"/>
                <a:cs typeface="Calibri" pitchFamily="34" charset="0"/>
              </a:rPr>
              <a:t>Q-Sight </a:t>
            </a:r>
            <a:endParaRPr lang="en-US" sz="1500" b="1" dirty="0">
              <a:latin typeface="Calibri" pitchFamily="34" charset="0"/>
              <a:cs typeface="Calibri" pitchFamily="34" charset="0"/>
            </a:endParaRPr>
          </a:p>
          <a:p>
            <a:pPr marL="401638" indent="-171450">
              <a:buFont typeface="Arial" pitchFamily="34" charset="0"/>
              <a:buChar char="•"/>
            </a:pPr>
            <a:r>
              <a:rPr lang="en-US" sz="1500" b="1" dirty="0">
                <a:latin typeface="Calibri" pitchFamily="34" charset="0"/>
                <a:cs typeface="Calibri" pitchFamily="34" charset="0"/>
              </a:rPr>
              <a:t>Cardiac Cath Lab</a:t>
            </a:r>
          </a:p>
          <a:p>
            <a:pPr marL="401638" indent="-171450">
              <a:buFont typeface="Arial" pitchFamily="34" charset="0"/>
              <a:buChar char="•"/>
            </a:pPr>
            <a:r>
              <a:rPr lang="en-US" sz="1500" b="1" dirty="0">
                <a:latin typeface="Calibri" pitchFamily="34" charset="0"/>
                <a:cs typeface="Calibri" pitchFamily="34" charset="0"/>
              </a:rPr>
              <a:t>EP Lab</a:t>
            </a:r>
          </a:p>
          <a:p>
            <a:pPr marL="401638" indent="-171450">
              <a:buFont typeface="Arial" pitchFamily="34" charset="0"/>
              <a:buChar char="•"/>
            </a:pPr>
            <a:r>
              <a:rPr lang="en-US" sz="1500" b="1" dirty="0">
                <a:latin typeface="Calibri" pitchFamily="34" charset="0"/>
                <a:cs typeface="Calibri" pitchFamily="34" charset="0"/>
              </a:rPr>
              <a:t>Radiology</a:t>
            </a:r>
          </a:p>
          <a:p>
            <a:pPr marL="401638" indent="-171450">
              <a:buFont typeface="Arial" pitchFamily="34" charset="0"/>
              <a:buChar char="•"/>
            </a:pPr>
            <a:r>
              <a:rPr lang="en-US" sz="1500" b="1" dirty="0">
                <a:latin typeface="Calibri" pitchFamily="34" charset="0"/>
                <a:cs typeface="Calibri" pitchFamily="34" charset="0"/>
              </a:rPr>
              <a:t>Suture &amp; Endo</a:t>
            </a:r>
          </a:p>
          <a:p>
            <a:pPr eaLnBrk="1" hangingPunct="1"/>
            <a:endParaRPr lang="en-US" sz="1500" b="1" dirty="0" smtClean="0">
              <a:latin typeface="Calibri" pitchFamily="34" charset="0"/>
              <a:cs typeface="Calibri" pitchFamily="34" charset="0"/>
            </a:endParaRPr>
          </a:p>
          <a:p>
            <a:pPr eaLnBrk="1" hangingPunct="1"/>
            <a:endParaRPr lang="en-US" sz="1500" b="1" dirty="0" smtClean="0">
              <a:latin typeface="Calibri" pitchFamily="34" charset="0"/>
              <a:cs typeface="Calibri" pitchFamily="34" charset="0"/>
            </a:endParaRPr>
          </a:p>
          <a:p>
            <a:pPr eaLnBrk="1" hangingPunct="1"/>
            <a:endParaRPr lang="en-US" sz="1500" b="1" dirty="0" smtClean="0">
              <a:latin typeface="Calibri" pitchFamily="34" charset="0"/>
              <a:cs typeface="Calibri" pitchFamily="34" charset="0"/>
            </a:endParaRPr>
          </a:p>
          <a:p>
            <a:pPr eaLnBrk="1" hangingPunct="1"/>
            <a:r>
              <a:rPr lang="en-US" sz="1500" dirty="0">
                <a:latin typeface="Calibri" pitchFamily="34" charset="0"/>
                <a:cs typeface="Times New Roman" pitchFamily="18" charset="0"/>
              </a:rPr>
              <a:t>   </a:t>
            </a:r>
            <a:br>
              <a:rPr lang="en-US" sz="1500" dirty="0">
                <a:latin typeface="Calibri" pitchFamily="34" charset="0"/>
                <a:cs typeface="Times New Roman" pitchFamily="18" charset="0"/>
              </a:rPr>
            </a:br>
            <a:endParaRPr lang="en-US" sz="1500" b="1" dirty="0">
              <a:latin typeface="Calibri" pitchFamily="34" charset="0"/>
              <a:cs typeface="Times New Roman" pitchFamily="18" charset="0"/>
            </a:endParaRPr>
          </a:p>
          <a:p>
            <a:r>
              <a:rPr lang="en-US" sz="1500" dirty="0">
                <a:latin typeface="Calibri" pitchFamily="34" charset="0"/>
                <a:cs typeface="Times New Roman" pitchFamily="18" charset="0"/>
              </a:rPr>
              <a:t> </a:t>
            </a:r>
          </a:p>
          <a:p>
            <a:r>
              <a:rPr lang="en-US" sz="1500" dirty="0">
                <a:latin typeface="Calibri" pitchFamily="34" charset="0"/>
                <a:cs typeface="Times New Roman" pitchFamily="18" charset="0"/>
              </a:rPr>
              <a:t> </a:t>
            </a:r>
          </a:p>
          <a:p>
            <a:r>
              <a:rPr lang="en-US" sz="1500" dirty="0">
                <a:latin typeface="Calibri" pitchFamily="34" charset="0"/>
                <a:cs typeface="Times New Roman" pitchFamily="18" charset="0"/>
              </a:rPr>
              <a:t> </a:t>
            </a:r>
          </a:p>
          <a:p>
            <a:r>
              <a:rPr lang="en-US" sz="1500" b="1" dirty="0">
                <a:latin typeface="Calibri" pitchFamily="34" charset="0"/>
                <a:cs typeface="Times New Roman" pitchFamily="18" charset="0"/>
              </a:rPr>
              <a:t> </a:t>
            </a:r>
            <a:endParaRPr lang="en-US" sz="1500" dirty="0">
              <a:latin typeface="Calibri" pitchFamily="34" charset="0"/>
              <a:cs typeface="Times New Roman" pitchFamily="18" charset="0"/>
            </a:endParaRPr>
          </a:p>
          <a:p>
            <a:endParaRPr lang="en-US" sz="1500" dirty="0">
              <a:latin typeface="Calibri" pitchFamily="34" charset="0"/>
              <a:cs typeface="Times New Roman" pitchFamily="18" charset="0"/>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897362"/>
            <a:ext cx="193422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438400" y="4688175"/>
            <a:ext cx="6248400" cy="2169825"/>
          </a:xfrm>
          <a:prstGeom prst="rect">
            <a:avLst/>
          </a:prstGeom>
        </p:spPr>
        <p:txBody>
          <a:bodyPr wrap="square" numCol="2">
            <a:spAutoFit/>
          </a:bodyPr>
          <a:lstStyle/>
          <a:p>
            <a:r>
              <a:rPr lang="en-US" sz="1500" b="1" dirty="0">
                <a:latin typeface="Calibri" pitchFamily="34" charset="0"/>
                <a:cs typeface="Calibri" pitchFamily="34" charset="0"/>
              </a:rPr>
              <a:t>Patient Transportation </a:t>
            </a:r>
          </a:p>
          <a:p>
            <a:r>
              <a:rPr lang="en-US" sz="1500" b="1" dirty="0">
                <a:latin typeface="Calibri" pitchFamily="34" charset="0"/>
                <a:cs typeface="Calibri" pitchFamily="34" charset="0"/>
              </a:rPr>
              <a:t>Central Shipping &amp; Receiving </a:t>
            </a:r>
            <a:r>
              <a:rPr lang="en-US" sz="1500" b="1" dirty="0" smtClean="0">
                <a:latin typeface="Calibri" pitchFamily="34" charset="0"/>
                <a:cs typeface="Calibri" pitchFamily="34" charset="0"/>
              </a:rPr>
              <a:t>(including desktop shipping)</a:t>
            </a:r>
          </a:p>
          <a:p>
            <a:r>
              <a:rPr lang="en-US" sz="1500" b="1" dirty="0" smtClean="0">
                <a:latin typeface="Calibri" pitchFamily="34" charset="0"/>
                <a:cs typeface="Calibri" pitchFamily="34" charset="0"/>
              </a:rPr>
              <a:t>Central Distribution (mail &amp; courier)</a:t>
            </a:r>
          </a:p>
          <a:p>
            <a:r>
              <a:rPr lang="en-US" sz="1500" b="1" dirty="0">
                <a:latin typeface="Calibri" pitchFamily="34" charset="0"/>
                <a:cs typeface="Calibri" pitchFamily="34" charset="0"/>
              </a:rPr>
              <a:t/>
            </a:r>
            <a:br>
              <a:rPr lang="en-US" sz="1500" b="1" dirty="0">
                <a:latin typeface="Calibri" pitchFamily="34" charset="0"/>
                <a:cs typeface="Calibri" pitchFamily="34" charset="0"/>
              </a:rPr>
            </a:br>
            <a:endParaRPr lang="en-US" sz="1500" b="1" dirty="0">
              <a:latin typeface="Calibri" pitchFamily="34" charset="0"/>
              <a:cs typeface="Calibri" pitchFamily="34" charset="0"/>
            </a:endParaRPr>
          </a:p>
          <a:p>
            <a:endParaRPr lang="en-US" sz="1500" b="1" dirty="0" smtClean="0">
              <a:latin typeface="Calibri" pitchFamily="34" charset="0"/>
              <a:cs typeface="Calibri" pitchFamily="34" charset="0"/>
            </a:endParaRPr>
          </a:p>
          <a:p>
            <a:endParaRPr lang="en-US" sz="1500" b="1" dirty="0" smtClean="0">
              <a:latin typeface="Calibri" pitchFamily="34" charset="0"/>
              <a:cs typeface="Calibri" pitchFamily="34" charset="0"/>
            </a:endParaRPr>
          </a:p>
          <a:p>
            <a:endParaRPr lang="en-US" sz="1500" b="1" dirty="0">
              <a:latin typeface="Calibri" pitchFamily="34" charset="0"/>
              <a:cs typeface="Calibri" pitchFamily="34" charset="0"/>
            </a:endParaRPr>
          </a:p>
          <a:p>
            <a:pPr marL="169863"/>
            <a:r>
              <a:rPr lang="en-US" sz="1500" b="1" dirty="0" smtClean="0">
                <a:latin typeface="Calibri" pitchFamily="34" charset="0"/>
                <a:cs typeface="Calibri" pitchFamily="34" charset="0"/>
              </a:rPr>
              <a:t>Demurrage </a:t>
            </a:r>
            <a:r>
              <a:rPr lang="en-US" sz="1500" b="1" dirty="0">
                <a:latin typeface="Calibri" pitchFamily="34" charset="0"/>
                <a:cs typeface="Calibri" pitchFamily="34" charset="0"/>
              </a:rPr>
              <a:t>Services </a:t>
            </a:r>
            <a:r>
              <a:rPr lang="en-US" sz="1500" b="1" dirty="0" smtClean="0">
                <a:latin typeface="Calibri" pitchFamily="34" charset="0"/>
                <a:cs typeface="Calibri" pitchFamily="34" charset="0"/>
              </a:rPr>
              <a:t>(gas cylinders</a:t>
            </a:r>
            <a:r>
              <a:rPr lang="en-US" sz="1500" b="1" dirty="0">
                <a:latin typeface="Calibri" pitchFamily="34" charset="0"/>
                <a:cs typeface="Calibri" pitchFamily="34" charset="0"/>
              </a:rPr>
              <a:t>)</a:t>
            </a:r>
          </a:p>
          <a:p>
            <a:pPr marL="169863"/>
            <a:r>
              <a:rPr lang="en-US" sz="1500" b="1" dirty="0" smtClean="0">
                <a:latin typeface="Calibri" pitchFamily="34" charset="0"/>
                <a:cs typeface="Calibri" pitchFamily="34" charset="0"/>
              </a:rPr>
              <a:t>Filtered </a:t>
            </a:r>
            <a:r>
              <a:rPr lang="en-US" sz="1500" b="1" dirty="0">
                <a:latin typeface="Calibri" pitchFamily="34" charset="0"/>
                <a:cs typeface="Calibri" pitchFamily="34" charset="0"/>
              </a:rPr>
              <a:t>Water Cooler Services </a:t>
            </a:r>
          </a:p>
          <a:p>
            <a:pPr algn="ctr"/>
            <a:endParaRPr lang="en-US" sz="1500" dirty="0">
              <a:latin typeface="Calibri" pitchFamily="34" charset="0"/>
              <a:cs typeface="Calibri" pitchFamily="34" charset="0"/>
            </a:endParaRPr>
          </a:p>
        </p:txBody>
      </p:sp>
      <p:sp>
        <p:nvSpPr>
          <p:cNvPr id="19" name="Rectangle 18"/>
          <p:cNvSpPr>
            <a:spLocks noChangeArrowheads="1"/>
          </p:cNvSpPr>
          <p:nvPr/>
        </p:nvSpPr>
        <p:spPr bwMode="auto">
          <a:xfrm>
            <a:off x="3276600" y="4029670"/>
            <a:ext cx="4343400" cy="646331"/>
          </a:xfrm>
          <a:prstGeom prst="rect">
            <a:avLst/>
          </a:prstGeom>
          <a:noFill/>
          <a:ln w="9525">
            <a:noFill/>
            <a:miter lim="800000"/>
            <a:headEnd/>
            <a:tailEnd/>
          </a:ln>
        </p:spPr>
        <p:txBody>
          <a:bodyPr wrap="square">
            <a:spAutoFit/>
          </a:bodyPr>
          <a:lstStyle/>
          <a:p>
            <a:pPr algn="ctr"/>
            <a:r>
              <a:rPr lang="en-US" sz="1800" b="1" dirty="0">
                <a:latin typeface="Calibri" pitchFamily="34" charset="0"/>
              </a:rPr>
              <a:t>Alex Schwarz - x1942 </a:t>
            </a:r>
          </a:p>
          <a:p>
            <a:pPr algn="ctr"/>
            <a:r>
              <a:rPr lang="en-US" sz="1800" b="1" dirty="0">
                <a:latin typeface="Calibri" pitchFamily="34" charset="0"/>
              </a:rPr>
              <a:t>Materials </a:t>
            </a:r>
            <a:r>
              <a:rPr lang="en-US" sz="1800" b="1" dirty="0" smtClean="0">
                <a:latin typeface="Calibri" pitchFamily="34" charset="0"/>
              </a:rPr>
              <a:t>Transportation Supervisor</a:t>
            </a:r>
            <a:endParaRPr lang="en-US" sz="1800" b="1" dirty="0">
              <a:latin typeface="Calibri" pitchFamily="34" charset="0"/>
            </a:endParaRPr>
          </a:p>
        </p:txBody>
      </p:sp>
    </p:spTree>
    <p:extLst>
      <p:ext uri="{BB962C8B-B14F-4D97-AF65-F5344CB8AC3E}">
        <p14:creationId xmlns:p14="http://schemas.microsoft.com/office/powerpoint/2010/main" val="3948632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1600200" y="914400"/>
            <a:ext cx="7543800" cy="762000"/>
          </a:xfrm>
          <a:noFill/>
        </p:spPr>
        <p:txBody>
          <a:bodyPr>
            <a:normAutofit fontScale="90000"/>
          </a:bodyPr>
          <a:lstStyle/>
          <a:p>
            <a:pPr eaLnBrk="1" hangingPunct="1"/>
            <a:r>
              <a:rPr lang="en-US" sz="3200" dirty="0" smtClean="0">
                <a:solidFill>
                  <a:schemeClr val="accent1"/>
                </a:solidFill>
                <a:latin typeface="Times New Roman" pitchFamily="18" charset="0"/>
                <a:cs typeface="Times New Roman" pitchFamily="18" charset="0"/>
              </a:rPr>
              <a:t>Materials &amp; Supply Chain Team</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smtClean="0">
              <a:latin typeface="Times New Roman" pitchFamily="18" charset="0"/>
              <a:cs typeface="Times New Roman" pitchFamily="18" charset="0"/>
            </a:endParaRPr>
          </a:p>
        </p:txBody>
      </p:sp>
      <p:grpSp>
        <p:nvGrpSpPr>
          <p:cNvPr id="2" name="Group 7"/>
          <p:cNvGrpSpPr>
            <a:grpSpLocks/>
          </p:cNvGrpSpPr>
          <p:nvPr/>
        </p:nvGrpSpPr>
        <p:grpSpPr bwMode="auto">
          <a:xfrm>
            <a:off x="2895600" y="1600200"/>
            <a:ext cx="5256213" cy="3230563"/>
            <a:chOff x="0" y="0"/>
            <a:chExt cx="3311" cy="2035"/>
          </a:xfrm>
        </p:grpSpPr>
        <p:grpSp>
          <p:nvGrpSpPr>
            <p:cNvPr id="3" name="Group 8"/>
            <p:cNvGrpSpPr>
              <a:grpSpLocks/>
            </p:cNvGrpSpPr>
            <p:nvPr/>
          </p:nvGrpSpPr>
          <p:grpSpPr bwMode="auto">
            <a:xfrm>
              <a:off x="0" y="0"/>
              <a:ext cx="849" cy="2035"/>
              <a:chOff x="0" y="0"/>
              <a:chExt cx="849" cy="2035"/>
            </a:xfrm>
          </p:grpSpPr>
          <p:sp>
            <p:nvSpPr>
              <p:cNvPr id="9226" name="Rectangle 9"/>
              <p:cNvSpPr>
                <a:spLocks noChangeArrowheads="1"/>
              </p:cNvSpPr>
              <p:nvPr/>
            </p:nvSpPr>
            <p:spPr bwMode="auto">
              <a:xfrm>
                <a:off x="43" y="0"/>
                <a:ext cx="763" cy="2035"/>
              </a:xfrm>
              <a:prstGeom prst="rect">
                <a:avLst/>
              </a:prstGeom>
              <a:noFill/>
              <a:ln w="9525">
                <a:noFill/>
                <a:miter lim="800000"/>
                <a:headEnd/>
                <a:tailEnd/>
              </a:ln>
            </p:spPr>
            <p:txBody>
              <a:bodyPr/>
              <a:lstStyle/>
              <a:p>
                <a:pPr eaLnBrk="1" hangingPunct="1"/>
                <a:r>
                  <a:rPr lang="en-US" sz="1400" b="1" dirty="0">
                    <a:solidFill>
                      <a:srgbClr val="004080"/>
                    </a:solidFill>
                    <a:latin typeface="Georgia" pitchFamily="18" charset="0"/>
                    <a:cs typeface="Times New Roman" charset="0"/>
                  </a:rPr>
                  <a:t> </a:t>
                </a:r>
                <a:endParaRPr lang="en-US" dirty="0">
                  <a:cs typeface="Times New Roman" charset="0"/>
                </a:endParaRPr>
              </a:p>
              <a:p>
                <a:r>
                  <a:rPr lang="en-US" sz="1400" b="1" dirty="0">
                    <a:solidFill>
                      <a:srgbClr val="004080"/>
                    </a:solidFill>
                    <a:latin typeface="Georgia" pitchFamily="18" charset="0"/>
                    <a:cs typeface="Times New Roman" charset="0"/>
                  </a:rPr>
                  <a:t> </a:t>
                </a:r>
                <a:endParaRPr lang="en-US" dirty="0">
                  <a:cs typeface="Times New Roman" charset="0"/>
                </a:endParaRPr>
              </a:p>
              <a:p>
                <a:r>
                  <a:rPr lang="en-US" sz="1400" b="1" dirty="0">
                    <a:solidFill>
                      <a:srgbClr val="004080"/>
                    </a:solidFill>
                    <a:latin typeface="Georgia" pitchFamily="18" charset="0"/>
                    <a:cs typeface="Times New Roman" charset="0"/>
                  </a:rPr>
                  <a:t> </a:t>
                </a:r>
                <a:endParaRPr lang="en-US" dirty="0">
                  <a:cs typeface="Times New Roman" charset="0"/>
                </a:endParaRPr>
              </a:p>
              <a:p>
                <a:r>
                  <a:rPr lang="en-US" sz="1400" b="1" dirty="0">
                    <a:solidFill>
                      <a:srgbClr val="004080"/>
                    </a:solidFill>
                    <a:latin typeface="Georgia" pitchFamily="18" charset="0"/>
                    <a:cs typeface="Times New Roman" charset="0"/>
                  </a:rPr>
                  <a:t> </a:t>
                </a:r>
                <a:endParaRPr lang="en-US" dirty="0">
                  <a:cs typeface="Times New Roman" charset="0"/>
                </a:endParaRPr>
              </a:p>
              <a:p>
                <a:endParaRPr lang="en-US" sz="1800" dirty="0"/>
              </a:p>
            </p:txBody>
          </p:sp>
          <p:sp>
            <p:nvSpPr>
              <p:cNvPr id="9227" name="Rectangle 10"/>
              <p:cNvSpPr>
                <a:spLocks noChangeArrowheads="1"/>
              </p:cNvSpPr>
              <p:nvPr/>
            </p:nvSpPr>
            <p:spPr bwMode="auto">
              <a:xfrm>
                <a:off x="0" y="0"/>
                <a:ext cx="849" cy="2035"/>
              </a:xfrm>
              <a:prstGeom prst="rect">
                <a:avLst/>
              </a:prstGeom>
              <a:noFill/>
              <a:ln w="7">
                <a:noFill/>
                <a:miter lim="800000"/>
                <a:headEnd/>
                <a:tailEnd/>
              </a:ln>
            </p:spPr>
            <p:txBody>
              <a:bodyPr/>
              <a:lstStyle/>
              <a:p>
                <a:endParaRPr lang="en-US" dirty="0"/>
              </a:p>
            </p:txBody>
          </p:sp>
        </p:grpSp>
        <p:sp>
          <p:nvSpPr>
            <p:cNvPr id="9225" name="Rectangle 13"/>
            <p:cNvSpPr>
              <a:spLocks noChangeArrowheads="1"/>
            </p:cNvSpPr>
            <p:nvPr/>
          </p:nvSpPr>
          <p:spPr bwMode="auto">
            <a:xfrm>
              <a:off x="849" y="0"/>
              <a:ext cx="2462" cy="2035"/>
            </a:xfrm>
            <a:prstGeom prst="rect">
              <a:avLst/>
            </a:prstGeom>
            <a:noFill/>
            <a:ln w="7">
              <a:noFill/>
              <a:miter lim="800000"/>
              <a:headEnd/>
              <a:tailEnd/>
            </a:ln>
          </p:spPr>
          <p:txBody>
            <a:bodyPr/>
            <a:lstStyle/>
            <a:p>
              <a:endParaRPr lang="en-US" dirty="0"/>
            </a:p>
          </p:txBody>
        </p:sp>
      </p:grpSp>
      <p:pic>
        <p:nvPicPr>
          <p:cNvPr id="12" name="Picture 5" descr="Hannon"/>
          <p:cNvPicPr>
            <a:picLocks noChangeAspect="1" noChangeArrowheads="1"/>
          </p:cNvPicPr>
          <p:nvPr/>
        </p:nvPicPr>
        <p:blipFill>
          <a:blip r:embed="rId2" cstate="print"/>
          <a:srcRect/>
          <a:stretch>
            <a:fillRect/>
          </a:stretch>
        </p:blipFill>
        <p:spPr bwMode="auto">
          <a:xfrm>
            <a:off x="228600" y="914400"/>
            <a:ext cx="3200400" cy="2400300"/>
          </a:xfrm>
          <a:prstGeom prst="rect">
            <a:avLst/>
          </a:prstGeom>
          <a:noFill/>
          <a:ln w="9525">
            <a:noFill/>
            <a:miter lim="800000"/>
            <a:headEnd/>
            <a:tailEnd/>
          </a:ln>
        </p:spPr>
      </p:pic>
      <p:sp>
        <p:nvSpPr>
          <p:cNvPr id="13" name="Rectangle 15"/>
          <p:cNvSpPr>
            <a:spLocks noChangeArrowheads="1"/>
          </p:cNvSpPr>
          <p:nvPr/>
        </p:nvSpPr>
        <p:spPr bwMode="auto">
          <a:xfrm>
            <a:off x="3569495" y="1691417"/>
            <a:ext cx="5090412" cy="1292662"/>
          </a:xfrm>
          <a:prstGeom prst="rect">
            <a:avLst/>
          </a:prstGeom>
          <a:noFill/>
          <a:ln w="9525">
            <a:noFill/>
            <a:miter lim="800000"/>
            <a:headEnd/>
            <a:tailEnd/>
          </a:ln>
        </p:spPr>
        <p:txBody>
          <a:bodyPr wrap="square" anchor="ctr">
            <a:spAutoFit/>
          </a:bodyPr>
          <a:lstStyle/>
          <a:p>
            <a:endParaRPr lang="en-US" sz="1500" dirty="0">
              <a:latin typeface="Calibri" pitchFamily="34" charset="0"/>
            </a:endParaRPr>
          </a:p>
          <a:p>
            <a:r>
              <a:rPr lang="en-US" sz="1800" b="1" dirty="0" smtClean="0">
                <a:latin typeface="Calibri" pitchFamily="34" charset="0"/>
              </a:rPr>
              <a:t>Providing </a:t>
            </a:r>
            <a:r>
              <a:rPr lang="en-US" sz="1800" b="1" dirty="0">
                <a:latin typeface="Calibri" pitchFamily="34" charset="0"/>
              </a:rPr>
              <a:t>Clinical Materials Expertise </a:t>
            </a:r>
            <a:r>
              <a:rPr lang="en-US" sz="1800" b="1" dirty="0" smtClean="0">
                <a:latin typeface="Calibri" pitchFamily="34" charset="0"/>
              </a:rPr>
              <a:t>and Support</a:t>
            </a:r>
          </a:p>
          <a:p>
            <a:pPr marL="115888" indent="-115888">
              <a:buFont typeface="Arial" pitchFamily="34" charset="0"/>
              <a:buChar char="•"/>
            </a:pPr>
            <a:r>
              <a:rPr lang="en-US" sz="1500" b="1" dirty="0">
                <a:latin typeface="Calibri" pitchFamily="34" charset="0"/>
              </a:rPr>
              <a:t>Serving John Dempsey Hospital: CSS, Equipment Storage Services, OR, </a:t>
            </a:r>
            <a:r>
              <a:rPr lang="en-US" sz="1500" b="1" dirty="0" smtClean="0">
                <a:latin typeface="Calibri" pitchFamily="34" charset="0"/>
              </a:rPr>
              <a:t>FSC, </a:t>
            </a:r>
            <a:r>
              <a:rPr lang="en-US" sz="1500" b="1" dirty="0">
                <a:latin typeface="Calibri" pitchFamily="34" charset="0"/>
              </a:rPr>
              <a:t>Transportation</a:t>
            </a:r>
            <a:br>
              <a:rPr lang="en-US" sz="1500" b="1" dirty="0">
                <a:latin typeface="Calibri" pitchFamily="34" charset="0"/>
              </a:rPr>
            </a:br>
            <a:r>
              <a:rPr lang="en-US" sz="1500" b="1" dirty="0">
                <a:latin typeface="Calibri" pitchFamily="34" charset="0"/>
              </a:rPr>
              <a:t> </a:t>
            </a:r>
          </a:p>
        </p:txBody>
      </p:sp>
      <p:sp>
        <p:nvSpPr>
          <p:cNvPr id="14" name="Rectangle 14"/>
          <p:cNvSpPr>
            <a:spLocks noChangeArrowheads="1"/>
          </p:cNvSpPr>
          <p:nvPr/>
        </p:nvSpPr>
        <p:spPr bwMode="auto">
          <a:xfrm>
            <a:off x="3886200" y="914400"/>
            <a:ext cx="4495800" cy="923330"/>
          </a:xfrm>
          <a:prstGeom prst="rect">
            <a:avLst/>
          </a:prstGeom>
          <a:noFill/>
          <a:ln w="9525">
            <a:noFill/>
            <a:miter lim="800000"/>
            <a:headEnd/>
            <a:tailEnd/>
          </a:ln>
        </p:spPr>
        <p:txBody>
          <a:bodyPr wrap="square" anchor="ctr">
            <a:spAutoFit/>
          </a:bodyPr>
          <a:lstStyle/>
          <a:p>
            <a:pPr algn="ctr"/>
            <a:r>
              <a:rPr lang="en-US" sz="1800" b="1" dirty="0">
                <a:latin typeface="Calibri" pitchFamily="34" charset="0"/>
              </a:rPr>
              <a:t>Dan </a:t>
            </a:r>
            <a:r>
              <a:rPr lang="en-US" sz="1800" b="1" dirty="0" smtClean="0">
                <a:latin typeface="Calibri" pitchFamily="34" charset="0"/>
              </a:rPr>
              <a:t>Hannon - x2740</a:t>
            </a:r>
            <a:endParaRPr lang="en-US" sz="1800" dirty="0">
              <a:latin typeface="Calibri" pitchFamily="34" charset="0"/>
            </a:endParaRPr>
          </a:p>
          <a:p>
            <a:pPr algn="ctr"/>
            <a:r>
              <a:rPr lang="en-US" sz="1800" b="1" dirty="0">
                <a:latin typeface="Calibri" pitchFamily="34" charset="0"/>
              </a:rPr>
              <a:t>Medical Materials </a:t>
            </a:r>
            <a:r>
              <a:rPr lang="en-US" sz="1800" b="1" dirty="0" smtClean="0">
                <a:latin typeface="Calibri" pitchFamily="34" charset="0"/>
              </a:rPr>
              <a:t>Supervisor &amp; </a:t>
            </a:r>
            <a:r>
              <a:rPr lang="en-US" sz="1800" b="1" dirty="0">
                <a:latin typeface="Calibri" pitchFamily="34" charset="0"/>
              </a:rPr>
              <a:t/>
            </a:r>
            <a:br>
              <a:rPr lang="en-US" sz="1800" b="1" dirty="0">
                <a:latin typeface="Calibri" pitchFamily="34" charset="0"/>
              </a:rPr>
            </a:br>
            <a:r>
              <a:rPr lang="en-US" sz="1800" b="1" dirty="0">
                <a:latin typeface="Calibri" pitchFamily="34" charset="0"/>
              </a:rPr>
              <a:t>Clinical Supply Chain Liaison</a:t>
            </a:r>
          </a:p>
        </p:txBody>
      </p:sp>
      <p:pic>
        <p:nvPicPr>
          <p:cNvPr id="15" name="Picture 19" descr="http://opa.uchc.edu/images/Karen.jpg"/>
          <p:cNvPicPr>
            <a:picLocks noChangeAspect="1" noChangeArrowheads="1"/>
          </p:cNvPicPr>
          <p:nvPr/>
        </p:nvPicPr>
        <p:blipFill>
          <a:blip r:embed="rId3" cstate="print"/>
          <a:srcRect/>
          <a:stretch>
            <a:fillRect/>
          </a:stretch>
        </p:blipFill>
        <p:spPr bwMode="auto">
          <a:xfrm>
            <a:off x="685800" y="3886200"/>
            <a:ext cx="1596189" cy="2527300"/>
          </a:xfrm>
          <a:prstGeom prst="rect">
            <a:avLst/>
          </a:prstGeom>
          <a:noFill/>
          <a:ln w="9525">
            <a:noFill/>
            <a:miter lim="800000"/>
            <a:headEnd/>
            <a:tailEnd/>
          </a:ln>
        </p:spPr>
      </p:pic>
      <p:sp>
        <p:nvSpPr>
          <p:cNvPr id="16" name="Rectangle 17"/>
          <p:cNvSpPr>
            <a:spLocks noChangeArrowheads="1"/>
          </p:cNvSpPr>
          <p:nvPr/>
        </p:nvSpPr>
        <p:spPr bwMode="auto">
          <a:xfrm>
            <a:off x="2512464" y="3980006"/>
            <a:ext cx="5486400" cy="2400657"/>
          </a:xfrm>
          <a:prstGeom prst="rect">
            <a:avLst/>
          </a:prstGeom>
          <a:noFill/>
          <a:ln w="9525">
            <a:noFill/>
            <a:miter lim="800000"/>
            <a:headEnd/>
            <a:tailEnd/>
          </a:ln>
        </p:spPr>
        <p:txBody>
          <a:bodyPr wrap="square" anchor="ctr">
            <a:spAutoFit/>
          </a:bodyPr>
          <a:lstStyle/>
          <a:p>
            <a:r>
              <a:rPr lang="en-US" sz="1500" b="1" dirty="0">
                <a:latin typeface="Calibri" pitchFamily="34" charset="0"/>
              </a:rPr>
              <a:t>Materials Supply Chain &amp; Resource Management</a:t>
            </a:r>
          </a:p>
          <a:p>
            <a:pPr marL="115888" indent="-115888">
              <a:buFont typeface="Arial" pitchFamily="34" charset="0"/>
              <a:buChar char="•"/>
            </a:pPr>
            <a:r>
              <a:rPr lang="en-US" sz="1500" b="1" dirty="0">
                <a:latin typeface="Calibri" pitchFamily="34" charset="0"/>
              </a:rPr>
              <a:t>Central Help Desk Services</a:t>
            </a:r>
          </a:p>
          <a:p>
            <a:pPr marL="115888" indent="-115888">
              <a:buFont typeface="Arial" pitchFamily="34" charset="0"/>
              <a:buChar char="•"/>
            </a:pPr>
            <a:r>
              <a:rPr lang="en-US" sz="1500" b="1" dirty="0">
                <a:latin typeface="Calibri" pitchFamily="34" charset="0"/>
              </a:rPr>
              <a:t>Resource Services: JDH/UMG/OCME Requisitioning </a:t>
            </a:r>
            <a:br>
              <a:rPr lang="en-US" sz="1500" b="1" dirty="0">
                <a:latin typeface="Calibri" pitchFamily="34" charset="0"/>
              </a:rPr>
            </a:br>
            <a:r>
              <a:rPr lang="en-US" sz="1500" b="1" dirty="0">
                <a:latin typeface="Calibri" pitchFamily="34" charset="0"/>
              </a:rPr>
              <a:t>(e-Portal/SIS/HuskyBuy), Badging/Hall Pass Program, Inventory Services, JDH Clinical Laboratory Supplies, CMHC Supply Inventory Services, UMG Clinical Supplies, Medical &amp; Surgical Supplies, Housekeeping Supplies, Non-Hazardous Chemical Supplies, Clinical Forms &amp; Business Supplies </a:t>
            </a:r>
          </a:p>
          <a:p>
            <a:pPr marL="115888" indent="-115888">
              <a:buFont typeface="Arial" pitchFamily="34" charset="0"/>
              <a:buChar char="•"/>
            </a:pPr>
            <a:r>
              <a:rPr lang="en-US" sz="1500" b="1" dirty="0">
                <a:latin typeface="Calibri" pitchFamily="34" charset="0"/>
              </a:rPr>
              <a:t>Analytical Services: </a:t>
            </a:r>
            <a:r>
              <a:rPr lang="en-US" sz="1500" b="1" dirty="0" smtClean="0">
                <a:latin typeface="Calibri" pitchFamily="34" charset="0"/>
              </a:rPr>
              <a:t>MLM, </a:t>
            </a:r>
            <a:r>
              <a:rPr lang="en-US" sz="1500" b="1" dirty="0">
                <a:latin typeface="Calibri" pitchFamily="34" charset="0"/>
              </a:rPr>
              <a:t>UMG Clinics, CMHC, Hospital, Pharmacy &amp; </a:t>
            </a:r>
            <a:r>
              <a:rPr lang="en-US" sz="1500" b="1" dirty="0" smtClean="0">
                <a:latin typeface="Calibri" pitchFamily="34" charset="0"/>
              </a:rPr>
              <a:t>OCME       </a:t>
            </a:r>
            <a:endParaRPr lang="en-US" sz="1500" b="1" dirty="0">
              <a:latin typeface="Calibri" pitchFamily="34" charset="0"/>
            </a:endParaRPr>
          </a:p>
        </p:txBody>
      </p:sp>
      <p:sp>
        <p:nvSpPr>
          <p:cNvPr id="17" name="Rectangle 16"/>
          <p:cNvSpPr>
            <a:spLocks noChangeArrowheads="1"/>
          </p:cNvSpPr>
          <p:nvPr/>
        </p:nvSpPr>
        <p:spPr bwMode="auto">
          <a:xfrm>
            <a:off x="2514600" y="3333675"/>
            <a:ext cx="5791200" cy="646331"/>
          </a:xfrm>
          <a:prstGeom prst="rect">
            <a:avLst/>
          </a:prstGeom>
          <a:noFill/>
          <a:ln w="9525">
            <a:noFill/>
            <a:miter lim="800000"/>
            <a:headEnd/>
            <a:tailEnd/>
          </a:ln>
        </p:spPr>
        <p:txBody>
          <a:bodyPr wrap="square" anchor="ctr">
            <a:spAutoFit/>
          </a:bodyPr>
          <a:lstStyle/>
          <a:p>
            <a:pPr algn="ctr"/>
            <a:r>
              <a:rPr lang="en-US" sz="1800" b="1" dirty="0">
                <a:latin typeface="Calibri" pitchFamily="34" charset="0"/>
              </a:rPr>
              <a:t>Karen </a:t>
            </a:r>
            <a:r>
              <a:rPr lang="en-US" sz="1800" b="1" dirty="0" smtClean="0">
                <a:latin typeface="Calibri" pitchFamily="34" charset="0"/>
              </a:rPr>
              <a:t>Grady - x2283</a:t>
            </a:r>
            <a:r>
              <a:rPr lang="en-US" sz="1800" b="1" dirty="0">
                <a:latin typeface="Calibri" pitchFamily="34" charset="0"/>
              </a:rPr>
              <a:t/>
            </a:r>
            <a:br>
              <a:rPr lang="en-US" sz="1800" b="1" dirty="0">
                <a:latin typeface="Calibri" pitchFamily="34" charset="0"/>
              </a:rPr>
            </a:br>
            <a:r>
              <a:rPr lang="en-US" sz="1800" b="1" dirty="0" smtClean="0">
                <a:latin typeface="Calibri" pitchFamily="34" charset="0"/>
              </a:rPr>
              <a:t>Materials Supply Chain &amp; Resource Supervisor</a:t>
            </a:r>
            <a:endParaRPr lang="en-US" sz="1800" dirty="0">
              <a:latin typeface="Calibri" pitchFamily="34" charset="0"/>
            </a:endParaRPr>
          </a:p>
        </p:txBody>
      </p:sp>
    </p:spTree>
    <p:extLst>
      <p:ext uri="{BB962C8B-B14F-4D97-AF65-F5344CB8AC3E}">
        <p14:creationId xmlns:p14="http://schemas.microsoft.com/office/powerpoint/2010/main" val="3045270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body" sz="half" idx="4294967295"/>
          </p:nvPr>
        </p:nvSpPr>
        <p:spPr>
          <a:xfrm>
            <a:off x="381000" y="1143000"/>
            <a:ext cx="8153400" cy="4267200"/>
          </a:xfrm>
          <a:noFill/>
        </p:spPr>
        <p:txBody>
          <a:bodyPr/>
          <a:lstStyle/>
          <a:p>
            <a:pPr marL="0" indent="0" algn="ctr" eaLnBrk="1" hangingPunct="1">
              <a:buNone/>
            </a:pPr>
            <a:r>
              <a:rPr lang="en-US" sz="2800" dirty="0" smtClean="0">
                <a:latin typeface="Calibri" pitchFamily="34" charset="0"/>
              </a:rPr>
              <a:t>On the </a:t>
            </a:r>
            <a:r>
              <a:rPr lang="en-US" sz="2800" dirty="0" smtClean="0">
                <a:latin typeface="Calibri" pitchFamily="34" charset="0"/>
              </a:rPr>
              <a:t>MLM </a:t>
            </a:r>
            <a:r>
              <a:rPr lang="en-US" sz="2800" dirty="0" smtClean="0">
                <a:latin typeface="Calibri" pitchFamily="34" charset="0"/>
              </a:rPr>
              <a:t>Website, you can access…</a:t>
            </a:r>
          </a:p>
          <a:p>
            <a:pPr>
              <a:lnSpc>
                <a:spcPct val="80000"/>
              </a:lnSpc>
              <a:buSzPct val="110000"/>
              <a:buFont typeface="Arial" pitchFamily="34" charset="0"/>
              <a:buChar char="•"/>
            </a:pPr>
            <a:r>
              <a:rPr lang="en-US" dirty="0" smtClean="0">
                <a:latin typeface="Calibri" pitchFamily="34" charset="0"/>
              </a:rPr>
              <a:t>Forms required for:</a:t>
            </a:r>
          </a:p>
          <a:p>
            <a:pPr lvl="1">
              <a:lnSpc>
                <a:spcPct val="80000"/>
              </a:lnSpc>
              <a:buSzPct val="110000"/>
              <a:buFont typeface="Arial" pitchFamily="34" charset="0"/>
              <a:buChar char="•"/>
            </a:pPr>
            <a:r>
              <a:rPr lang="en-US" sz="2400" dirty="0">
                <a:latin typeface="Calibri" pitchFamily="34" charset="0"/>
              </a:rPr>
              <a:t>Move Requests (MM-1)</a:t>
            </a:r>
          </a:p>
          <a:p>
            <a:pPr lvl="1">
              <a:lnSpc>
                <a:spcPct val="80000"/>
              </a:lnSpc>
              <a:buSzPct val="110000"/>
              <a:buFont typeface="Arial" pitchFamily="34" charset="0"/>
              <a:buChar char="•"/>
            </a:pPr>
            <a:r>
              <a:rPr lang="en-US" sz="2400" dirty="0">
                <a:latin typeface="Calibri" pitchFamily="34" charset="0"/>
              </a:rPr>
              <a:t>Surplus </a:t>
            </a:r>
            <a:r>
              <a:rPr lang="en-US" sz="2400" dirty="0" smtClean="0">
                <a:latin typeface="Calibri" pitchFamily="34" charset="0"/>
              </a:rPr>
              <a:t>Property/Equipment Removal </a:t>
            </a:r>
            <a:r>
              <a:rPr lang="en-US" sz="2400" dirty="0">
                <a:latin typeface="Calibri" pitchFamily="34" charset="0"/>
              </a:rPr>
              <a:t>Requests (MM-2)</a:t>
            </a:r>
          </a:p>
          <a:p>
            <a:pPr lvl="1">
              <a:lnSpc>
                <a:spcPct val="80000"/>
              </a:lnSpc>
              <a:buSzPct val="110000"/>
              <a:buFont typeface="Arial" pitchFamily="34" charset="0"/>
              <a:buChar char="•"/>
            </a:pPr>
            <a:r>
              <a:rPr lang="en-US" sz="2400" dirty="0">
                <a:latin typeface="Calibri" pitchFamily="34" charset="0"/>
              </a:rPr>
              <a:t>New Product/Implantable Device Request (MM-7 &amp; MM-12) </a:t>
            </a:r>
          </a:p>
          <a:p>
            <a:pPr lvl="1">
              <a:lnSpc>
                <a:spcPct val="80000"/>
              </a:lnSpc>
              <a:buSzPct val="110000"/>
              <a:buFont typeface="Arial" pitchFamily="34" charset="0"/>
              <a:buChar char="•"/>
            </a:pPr>
            <a:r>
              <a:rPr lang="en-US" sz="2400" dirty="0">
                <a:latin typeface="Calibri" pitchFamily="34" charset="0"/>
              </a:rPr>
              <a:t>Product Returns (MM-17)</a:t>
            </a:r>
          </a:p>
          <a:p>
            <a:pPr lvl="1">
              <a:lnSpc>
                <a:spcPct val="80000"/>
              </a:lnSpc>
              <a:buSzPct val="110000"/>
              <a:buFont typeface="Arial" pitchFamily="34" charset="0"/>
              <a:buChar char="•"/>
            </a:pPr>
            <a:r>
              <a:rPr lang="en-US" sz="2400" dirty="0" smtClean="0">
                <a:latin typeface="Calibri" pitchFamily="34" charset="0"/>
              </a:rPr>
              <a:t>Use </a:t>
            </a:r>
            <a:r>
              <a:rPr lang="en-US" sz="2400" dirty="0">
                <a:latin typeface="Calibri" pitchFamily="34" charset="0"/>
              </a:rPr>
              <a:t>of Fleet Vehicles (MM-11 &amp; MM-11C)</a:t>
            </a:r>
          </a:p>
          <a:p>
            <a:pPr lvl="1">
              <a:lnSpc>
                <a:spcPct val="80000"/>
              </a:lnSpc>
              <a:buSzPct val="110000"/>
              <a:buFont typeface="Arial" pitchFamily="34" charset="0"/>
              <a:buChar char="•"/>
            </a:pPr>
            <a:r>
              <a:rPr lang="en-US" sz="2400" dirty="0" smtClean="0">
                <a:latin typeface="Calibri" pitchFamily="34" charset="0"/>
              </a:rPr>
              <a:t>Records Disposition Authorization Form (RC-108)</a:t>
            </a:r>
          </a:p>
          <a:p>
            <a:pPr>
              <a:lnSpc>
                <a:spcPct val="80000"/>
              </a:lnSpc>
              <a:buSzPct val="110000"/>
              <a:buFont typeface="Arial" pitchFamily="34" charset="0"/>
              <a:buChar char="•"/>
            </a:pPr>
            <a:r>
              <a:rPr lang="en-US" dirty="0" smtClean="0">
                <a:latin typeface="Calibri" pitchFamily="34" charset="0"/>
              </a:rPr>
              <a:t>Warehouse </a:t>
            </a:r>
            <a:r>
              <a:rPr lang="en-US" dirty="0">
                <a:latin typeface="Calibri" pitchFamily="34" charset="0"/>
              </a:rPr>
              <a:t>Catalogs</a:t>
            </a:r>
          </a:p>
          <a:p>
            <a:pPr>
              <a:lnSpc>
                <a:spcPct val="80000"/>
              </a:lnSpc>
              <a:buSzPct val="110000"/>
              <a:buFont typeface="Arial" pitchFamily="34" charset="0"/>
              <a:buChar char="•"/>
            </a:pPr>
            <a:r>
              <a:rPr lang="en-US" dirty="0" smtClean="0">
                <a:latin typeface="Calibri" pitchFamily="34" charset="0"/>
              </a:rPr>
              <a:t>E-Portal On-Line System</a:t>
            </a:r>
          </a:p>
          <a:p>
            <a:pPr lvl="1">
              <a:lnSpc>
                <a:spcPct val="80000"/>
              </a:lnSpc>
              <a:buSzPct val="110000"/>
              <a:buFont typeface="Arial" pitchFamily="34" charset="0"/>
              <a:buChar char="•"/>
            </a:pPr>
            <a:r>
              <a:rPr lang="en-US" sz="2400" dirty="0" smtClean="0">
                <a:latin typeface="Calibri" pitchFamily="34" charset="0"/>
              </a:rPr>
              <a:t>Clinical products </a:t>
            </a:r>
            <a:r>
              <a:rPr lang="en-US" sz="2400" dirty="0">
                <a:latin typeface="Calibri" pitchFamily="34" charset="0"/>
              </a:rPr>
              <a:t>standardized by </a:t>
            </a:r>
            <a:r>
              <a:rPr lang="en-US" sz="2400" dirty="0" smtClean="0">
                <a:latin typeface="Calibri" pitchFamily="34" charset="0"/>
              </a:rPr>
              <a:t>JDH, Pharmacy, UMG Clinics, Dental, CMHC and OCME are </a:t>
            </a:r>
            <a:r>
              <a:rPr lang="en-US" sz="2400" dirty="0">
                <a:latin typeface="Calibri" pitchFamily="34" charset="0"/>
              </a:rPr>
              <a:t>available through the e-Portal on-line ordering </a:t>
            </a:r>
            <a:r>
              <a:rPr lang="en-US" sz="2400" dirty="0" smtClean="0">
                <a:latin typeface="Calibri" pitchFamily="34" charset="0"/>
              </a:rPr>
              <a:t>system</a:t>
            </a:r>
            <a:endParaRPr lang="en-US" sz="2400" b="1" dirty="0">
              <a:latin typeface="Calibri" pitchFamily="34" charset="0"/>
            </a:endParaRPr>
          </a:p>
          <a:p>
            <a:pPr eaLnBrk="1" hangingPunct="1"/>
            <a:endParaRPr lang="en-US" sz="2000" b="1" dirty="0">
              <a:latin typeface="Calibri" pitchFamily="34" charset="0"/>
            </a:endParaRPr>
          </a:p>
          <a:p>
            <a:pPr algn="ctr">
              <a:buNone/>
            </a:pPr>
            <a:endParaRPr lang="en-US" sz="1600" b="1" dirty="0">
              <a:latin typeface="Calibri" pitchFamily="34" charset="0"/>
            </a:endParaRPr>
          </a:p>
          <a:p>
            <a:pPr eaLnBrk="1" hangingPunct="1">
              <a:lnSpc>
                <a:spcPct val="80000"/>
              </a:lnSpc>
              <a:buSzPct val="110000"/>
              <a:buFont typeface="Arial" pitchFamily="34" charset="0"/>
              <a:buChar char="•"/>
            </a:pPr>
            <a:endParaRPr lang="en-US" dirty="0">
              <a:latin typeface="Calibri" pitchFamily="34" charset="0"/>
            </a:endParaRPr>
          </a:p>
          <a:p>
            <a:pPr eaLnBrk="1" hangingPunct="1"/>
            <a:endParaRPr lang="en-US" dirty="0" smtClean="0">
              <a:latin typeface="Calibri" pitchFamily="34" charset="0"/>
            </a:endParaRPr>
          </a:p>
          <a:p>
            <a:pPr eaLnBrk="1" hangingPunct="1"/>
            <a:endParaRPr lang="en-US" sz="2400" dirty="0" smtClean="0">
              <a:latin typeface="Times New Roman" charset="0"/>
            </a:endParaRPr>
          </a:p>
        </p:txBody>
      </p:sp>
      <p:sp>
        <p:nvSpPr>
          <p:cNvPr id="4" name="Rectangle 2"/>
          <p:cNvSpPr txBox="1">
            <a:spLocks noChangeArrowheads="1"/>
          </p:cNvSpPr>
          <p:nvPr/>
        </p:nvSpPr>
        <p:spPr>
          <a:xfrm>
            <a:off x="228600" y="381000"/>
            <a:ext cx="8382000" cy="762000"/>
          </a:xfrm>
          <a:prstGeom prst="rect">
            <a:avLst/>
          </a:prstGeom>
          <a:noFill/>
        </p:spPr>
        <p:txBody>
          <a:bodyPr vert="horz" anchor="b">
            <a:noAutofit/>
          </a:bodyPr>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a:r>
              <a:rPr lang="en-US" sz="3400" dirty="0" smtClean="0">
                <a:solidFill>
                  <a:schemeClr val="accent1"/>
                </a:solidFill>
                <a:latin typeface="Times New Roman" pitchFamily="18" charset="0"/>
                <a:cs typeface="Times New Roman" pitchFamily="18" charset="0"/>
              </a:rPr>
              <a:t>MLM </a:t>
            </a:r>
            <a:r>
              <a:rPr lang="en-US" sz="3400" dirty="0" smtClean="0">
                <a:solidFill>
                  <a:schemeClr val="accent1"/>
                </a:solidFill>
                <a:latin typeface="Times New Roman" pitchFamily="18" charset="0"/>
                <a:cs typeface="Times New Roman" pitchFamily="18" charset="0"/>
              </a:rPr>
              <a:t>On-Line Resources</a:t>
            </a:r>
            <a:endParaRPr lang="en-US" sz="34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320080188"/>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571500" y="762000"/>
            <a:ext cx="7924800" cy="1143000"/>
          </a:xfrm>
        </p:spPr>
        <p:txBody>
          <a:bodyPr/>
          <a:lstStyle/>
          <a:p>
            <a:pPr algn="ctr" eaLnBrk="1" hangingPunct="1"/>
            <a:r>
              <a:rPr lang="en-US" sz="3200" dirty="0" smtClean="0">
                <a:solidFill>
                  <a:schemeClr val="accent1"/>
                </a:solidFill>
                <a:latin typeface="Times New Roman" pitchFamily="18" charset="0"/>
                <a:cs typeface="Times New Roman" pitchFamily="18" charset="0"/>
              </a:rPr>
              <a:t>Materials &amp; Logistics Management </a:t>
            </a:r>
            <a:r>
              <a:rPr lang="en-US" sz="3200" dirty="0" smtClean="0">
                <a:solidFill>
                  <a:schemeClr val="accent1"/>
                </a:solidFill>
                <a:latin typeface="Times New Roman" pitchFamily="18" charset="0"/>
                <a:cs typeface="Times New Roman" pitchFamily="18" charset="0"/>
              </a:rPr>
              <a:t/>
            </a:r>
            <a:br>
              <a:rPr lang="en-US" sz="3200" dirty="0" smtClean="0">
                <a:solidFill>
                  <a:schemeClr val="accent1"/>
                </a:solidFill>
                <a:latin typeface="Times New Roman" pitchFamily="18" charset="0"/>
                <a:cs typeface="Times New Roman" pitchFamily="18" charset="0"/>
              </a:rPr>
            </a:br>
            <a:r>
              <a:rPr lang="en-US" sz="3200" dirty="0" smtClean="0">
                <a:solidFill>
                  <a:schemeClr val="accent1"/>
                </a:solidFill>
                <a:latin typeface="Times New Roman" pitchFamily="18" charset="0"/>
                <a:cs typeface="Times New Roman" pitchFamily="18" charset="0"/>
              </a:rPr>
              <a:t>Contact Info</a:t>
            </a:r>
            <a:endParaRPr lang="en-US" sz="3200" b="0" dirty="0" smtClean="0">
              <a:latin typeface="Calibri" pitchFamily="34" charset="0"/>
            </a:endParaRPr>
          </a:p>
        </p:txBody>
      </p:sp>
      <p:sp>
        <p:nvSpPr>
          <p:cNvPr id="28675" name="Rectangle 4"/>
          <p:cNvSpPr>
            <a:spLocks noGrp="1" noChangeArrowheads="1"/>
          </p:cNvSpPr>
          <p:nvPr>
            <p:ph type="body" sz="half" idx="4294967295"/>
          </p:nvPr>
        </p:nvSpPr>
        <p:spPr>
          <a:xfrm>
            <a:off x="304800" y="2286000"/>
            <a:ext cx="8267700" cy="3733800"/>
          </a:xfrm>
          <a:noFill/>
        </p:spPr>
        <p:txBody>
          <a:bodyPr/>
          <a:lstStyle/>
          <a:p>
            <a:pPr algn="ctr" eaLnBrk="1" hangingPunct="1">
              <a:buNone/>
            </a:pPr>
            <a:r>
              <a:rPr lang="en-US" dirty="0" smtClean="0">
                <a:latin typeface="Calibri" pitchFamily="34" charset="0"/>
              </a:rPr>
              <a:t>Help Desk – Central Distribution Services (West Dock): x1958</a:t>
            </a:r>
          </a:p>
          <a:p>
            <a:pPr algn="ctr" eaLnBrk="1" hangingPunct="1">
              <a:buNone/>
            </a:pPr>
            <a:r>
              <a:rPr lang="en-US" dirty="0" smtClean="0">
                <a:latin typeface="Calibri" pitchFamily="34" charset="0"/>
              </a:rPr>
              <a:t>Help Desk – Central Warehouse Services: x1965</a:t>
            </a:r>
          </a:p>
          <a:p>
            <a:pPr algn="ctr" eaLnBrk="1" hangingPunct="1">
              <a:buNone/>
            </a:pPr>
            <a:r>
              <a:rPr lang="en-US" dirty="0" smtClean="0">
                <a:latin typeface="Calibri" pitchFamily="34" charset="0"/>
              </a:rPr>
              <a:t>Help Desk – Capital Assets, Inventory Control: x1952</a:t>
            </a:r>
          </a:p>
          <a:p>
            <a:pPr algn="ctr" eaLnBrk="1" hangingPunct="1">
              <a:buNone/>
            </a:pPr>
            <a:endParaRPr lang="en-US" dirty="0" smtClean="0">
              <a:latin typeface="Calibri" pitchFamily="34" charset="0"/>
            </a:endParaRPr>
          </a:p>
        </p:txBody>
      </p:sp>
      <p:sp>
        <p:nvSpPr>
          <p:cNvPr id="4" name="Rectangle 2"/>
          <p:cNvSpPr txBox="1">
            <a:spLocks noChangeArrowheads="1"/>
          </p:cNvSpPr>
          <p:nvPr/>
        </p:nvSpPr>
        <p:spPr>
          <a:xfrm>
            <a:off x="762000" y="381000"/>
            <a:ext cx="7543800" cy="1219200"/>
          </a:xfrm>
          <a:prstGeom prst="rect">
            <a:avLst/>
          </a:prstGeom>
        </p:spPr>
        <p:txBody>
          <a:bodyPr vert="horz" anchor="b">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900" b="0"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hlinkClick r:id="rId2"/>
              </a:rPr>
              <a:t/>
            </a:r>
            <a:br>
              <a:rPr kumimoji="0" lang="en-US" sz="2900" b="0"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hlinkClick r:id="rId2"/>
              </a:rPr>
            </a:br>
            <a:r>
              <a:rPr kumimoji="0" lang="en-US" sz="2900" b="0"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hlinkClick r:id="rId2"/>
              </a:rPr>
              <a:t/>
            </a:r>
            <a:br>
              <a:rPr kumimoji="0" lang="en-US" sz="2900" b="0"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hlinkClick r:id="rId2"/>
              </a:rPr>
            </a:br>
            <a:r>
              <a:rPr kumimoji="0" lang="en-US" sz="2900" b="0"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hlinkClick r:id="rId2"/>
              </a:rPr>
              <a:t/>
            </a:r>
            <a:br>
              <a:rPr kumimoji="0" lang="en-US" sz="2900" b="0"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hlinkClick r:id="rId2"/>
              </a:rPr>
            </a:br>
            <a:r>
              <a:rPr kumimoji="0" lang="en-US" sz="2900" b="0"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hlinkClick r:id="rId2"/>
              </a:rPr>
              <a:t/>
            </a:r>
            <a:br>
              <a:rPr kumimoji="0" lang="en-US" sz="2900" b="0" i="0" u="none" strike="noStrike" kern="1200" cap="small" spc="0" normalizeH="0" baseline="0" noProof="0" dirty="0" smtClean="0">
                <a:ln>
                  <a:noFill/>
                </a:ln>
                <a:solidFill>
                  <a:schemeClr val="tx2"/>
                </a:solidFill>
                <a:effectLst/>
                <a:uLnTx/>
                <a:uFillTx/>
                <a:latin typeface="Times New Roman" pitchFamily="18" charset="0"/>
                <a:ea typeface="+mj-ea"/>
                <a:cs typeface="Times New Roman" pitchFamily="18" charset="0"/>
                <a:hlinkClick r:id="rId2"/>
              </a:rPr>
            </a:br>
            <a:endParaRPr kumimoji="0" lang="en-US" sz="2900" b="0" i="0" u="none" strike="noStrike" kern="1200" cap="small"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5" name="Picture 5" descr="C:\Users\Gerjuoy\AppData\Local\Microsoft\Windows\Temporary Internet Files\Content.IE5\3TZCKOZ1\MC9000787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1542" y="4038600"/>
            <a:ext cx="4114800" cy="171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97175"/>
      </p:ext>
    </p:extLst>
  </p:cSld>
  <p:clrMapOvr>
    <a:masterClrMapping/>
  </p:clrMapOvr>
  <p:transition spd="slow">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52400" y="762000"/>
            <a:ext cx="8458200" cy="990600"/>
          </a:xfrm>
        </p:spPr>
        <p:txBody>
          <a:bodyPr>
            <a:normAutofit/>
          </a:bodyPr>
          <a:lstStyle/>
          <a:p>
            <a:pPr algn="ctr" fontAlgn="auto">
              <a:spcAft>
                <a:spcPts val="0"/>
              </a:spcAft>
              <a:defRPr/>
            </a:pPr>
            <a:r>
              <a:rPr lang="en-US" sz="3600" b="1" dirty="0" smtClean="0">
                <a:solidFill>
                  <a:schemeClr val="accent1"/>
                </a:solidFill>
                <a:latin typeface="Calibri" pitchFamily="34" charset="0"/>
              </a:rPr>
              <a:t>Thank You!</a:t>
            </a:r>
          </a:p>
        </p:txBody>
      </p:sp>
      <p:sp>
        <p:nvSpPr>
          <p:cNvPr id="26627" name="Rectangle 3"/>
          <p:cNvSpPr>
            <a:spLocks noGrp="1" noChangeArrowheads="1"/>
          </p:cNvSpPr>
          <p:nvPr>
            <p:ph sz="quarter" idx="4294967295"/>
          </p:nvPr>
        </p:nvSpPr>
        <p:spPr>
          <a:xfrm>
            <a:off x="228600" y="1066800"/>
            <a:ext cx="8305800" cy="5410200"/>
          </a:xfrm>
        </p:spPr>
        <p:txBody>
          <a:bodyPr/>
          <a:lstStyle/>
          <a:p>
            <a:endParaRPr lang="en-US" dirty="0" smtClean="0">
              <a:solidFill>
                <a:schemeClr val="bg1"/>
              </a:solidFill>
              <a:latin typeface="Calibri" pitchFamily="34" charset="0"/>
            </a:endParaRPr>
          </a:p>
          <a:p>
            <a:pPr algn="ctr">
              <a:buFontTx/>
              <a:buNone/>
            </a:pPr>
            <a:r>
              <a:rPr lang="en-US" dirty="0" smtClean="0">
                <a:solidFill>
                  <a:schemeClr val="bg1"/>
                </a:solidFill>
                <a:latin typeface="Calibri" pitchFamily="34" charset="0"/>
              </a:rPr>
              <a:t>	</a:t>
            </a:r>
          </a:p>
          <a:p>
            <a:pPr algn="ctr">
              <a:buFontTx/>
              <a:buNone/>
            </a:pPr>
            <a:endParaRPr lang="en-US" b="1" dirty="0" smtClean="0">
              <a:solidFill>
                <a:schemeClr val="bg1"/>
              </a:solidFill>
              <a:latin typeface="Calibri" pitchFamily="34" charset="0"/>
            </a:endParaRPr>
          </a:p>
          <a:p>
            <a:pPr algn="ctr">
              <a:buFontTx/>
              <a:buNone/>
            </a:pPr>
            <a:endParaRPr lang="en-US" b="1" dirty="0" smtClean="0">
              <a:solidFill>
                <a:schemeClr val="bg1"/>
              </a:solidFill>
              <a:latin typeface="Calibri" pitchFamily="34" charset="0"/>
            </a:endParaRPr>
          </a:p>
          <a:p>
            <a:pPr algn="ctr">
              <a:buFontTx/>
              <a:buNone/>
            </a:pPr>
            <a:endParaRPr lang="en-US" b="1" dirty="0" smtClean="0">
              <a:solidFill>
                <a:schemeClr val="bg1"/>
              </a:solidFill>
              <a:latin typeface="Calibri" pitchFamily="34" charset="0"/>
            </a:endParaRPr>
          </a:p>
          <a:p>
            <a:pPr algn="ctr">
              <a:buFontTx/>
              <a:buNone/>
            </a:pPr>
            <a:endParaRPr lang="en-US" b="1" dirty="0" smtClean="0">
              <a:solidFill>
                <a:schemeClr val="bg1"/>
              </a:solidFill>
              <a:latin typeface="Calibri" pitchFamily="34" charset="0"/>
            </a:endParaRPr>
          </a:p>
          <a:p>
            <a:pPr algn="ctr">
              <a:buFontTx/>
              <a:buNone/>
            </a:pPr>
            <a:endParaRPr lang="en-US" b="1" dirty="0" smtClean="0">
              <a:solidFill>
                <a:schemeClr val="bg1"/>
              </a:solidFill>
              <a:latin typeface="Calibri" pitchFamily="34" charset="0"/>
            </a:endParaRPr>
          </a:p>
          <a:p>
            <a:pPr algn="ctr">
              <a:buFontTx/>
              <a:buNone/>
            </a:pPr>
            <a:endParaRPr lang="en-US" b="1" dirty="0" smtClean="0">
              <a:solidFill>
                <a:schemeClr val="bg1"/>
              </a:solidFill>
              <a:latin typeface="Calibri" pitchFamily="34" charset="0"/>
            </a:endParaRPr>
          </a:p>
          <a:p>
            <a:pPr algn="ctr">
              <a:buFontTx/>
              <a:buNone/>
            </a:pPr>
            <a:endParaRPr lang="en-US" b="1" dirty="0" smtClean="0">
              <a:solidFill>
                <a:schemeClr val="bg1"/>
              </a:solidFill>
              <a:latin typeface="Calibri" pitchFamily="34" charset="0"/>
            </a:endParaRPr>
          </a:p>
          <a:p>
            <a:pPr algn="ctr">
              <a:buFontTx/>
              <a:buNone/>
            </a:pPr>
            <a:endParaRPr lang="en-US" b="1" dirty="0" smtClean="0">
              <a:solidFill>
                <a:schemeClr val="bg1"/>
              </a:solidFill>
              <a:latin typeface="Calibri" pitchFamily="34" charset="0"/>
            </a:endParaRPr>
          </a:p>
          <a:p>
            <a:pPr algn="ctr">
              <a:buFontTx/>
              <a:buNone/>
            </a:pPr>
            <a:endParaRPr lang="en-US" b="1" dirty="0" smtClean="0">
              <a:solidFill>
                <a:schemeClr val="bg1"/>
              </a:solidFill>
              <a:latin typeface="Calibri" pitchFamily="34" charset="0"/>
            </a:endParaRPr>
          </a:p>
        </p:txBody>
      </p:sp>
      <p:sp>
        <p:nvSpPr>
          <p:cNvPr id="4" name="Rectangle 3"/>
          <p:cNvSpPr/>
          <p:nvPr/>
        </p:nvSpPr>
        <p:spPr>
          <a:xfrm>
            <a:off x="152400" y="457200"/>
            <a:ext cx="8458200" cy="553998"/>
          </a:xfrm>
          <a:prstGeom prst="rect">
            <a:avLst/>
          </a:prstGeom>
        </p:spPr>
        <p:txBody>
          <a:bodyPr wrap="square">
            <a:spAutoFit/>
          </a:bodyPr>
          <a:lstStyle/>
          <a:p>
            <a:pPr algn="ctr" fontAlgn="auto">
              <a:spcBef>
                <a:spcPts val="0"/>
              </a:spcBef>
              <a:spcAft>
                <a:spcPts val="0"/>
              </a:spcAft>
              <a:buNone/>
              <a:defRPr/>
            </a:pPr>
            <a:r>
              <a:rPr lang="en-US" sz="3000" cap="small" dirty="0" smtClean="0">
                <a:solidFill>
                  <a:schemeClr val="accent1"/>
                </a:solidFill>
                <a:cs typeface="Times New Roman" pitchFamily="18" charset="0"/>
              </a:rPr>
              <a:t>Materials &amp; Resource Management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133600"/>
            <a:ext cx="4762500" cy="35671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6"/>
          <p:cNvGrpSpPr>
            <a:grpSpLocks/>
          </p:cNvGrpSpPr>
          <p:nvPr/>
        </p:nvGrpSpPr>
        <p:grpSpPr bwMode="auto">
          <a:xfrm>
            <a:off x="304800" y="4495800"/>
            <a:ext cx="4856163" cy="2362200"/>
            <a:chOff x="0" y="0"/>
            <a:chExt cx="3311" cy="2189"/>
          </a:xfrm>
        </p:grpSpPr>
        <p:grpSp>
          <p:nvGrpSpPr>
            <p:cNvPr id="7176" name="Group 7"/>
            <p:cNvGrpSpPr>
              <a:grpSpLocks/>
            </p:cNvGrpSpPr>
            <p:nvPr/>
          </p:nvGrpSpPr>
          <p:grpSpPr bwMode="auto">
            <a:xfrm>
              <a:off x="0" y="0"/>
              <a:ext cx="849" cy="2189"/>
              <a:chOff x="0" y="0"/>
              <a:chExt cx="849" cy="2189"/>
            </a:xfrm>
          </p:grpSpPr>
          <p:sp>
            <p:nvSpPr>
              <p:cNvPr id="7180" name="Rectangle 8"/>
              <p:cNvSpPr>
                <a:spLocks noChangeArrowheads="1"/>
              </p:cNvSpPr>
              <p:nvPr/>
            </p:nvSpPr>
            <p:spPr bwMode="auto">
              <a:xfrm>
                <a:off x="43" y="0"/>
                <a:ext cx="763" cy="2189"/>
              </a:xfrm>
              <a:prstGeom prst="rect">
                <a:avLst/>
              </a:prstGeom>
              <a:noFill/>
              <a:ln w="9525">
                <a:noFill/>
                <a:miter lim="800000"/>
                <a:headEnd/>
                <a:tailEnd/>
              </a:ln>
            </p:spPr>
            <p:txBody>
              <a:bodyPr/>
              <a:lstStyle/>
              <a:p>
                <a:pPr eaLnBrk="1" hangingPunct="1"/>
                <a:r>
                  <a:rPr lang="en-US" sz="1000" b="1" dirty="0">
                    <a:solidFill>
                      <a:srgbClr val="004080"/>
                    </a:solidFill>
                    <a:latin typeface="Georgia" pitchFamily="18" charset="0"/>
                    <a:cs typeface="Times New Roman" charset="0"/>
                  </a:rPr>
                  <a:t> </a:t>
                </a:r>
                <a:endParaRPr lang="en-US" dirty="0">
                  <a:cs typeface="Times New Roman" charset="0"/>
                </a:endParaRPr>
              </a:p>
              <a:p>
                <a:r>
                  <a:rPr lang="en-US" sz="1000" b="1" dirty="0">
                    <a:solidFill>
                      <a:srgbClr val="004080"/>
                    </a:solidFill>
                    <a:latin typeface="Georgia" pitchFamily="18" charset="0"/>
                    <a:cs typeface="Times New Roman" charset="0"/>
                  </a:rPr>
                  <a:t> </a:t>
                </a:r>
                <a:endParaRPr lang="en-US" dirty="0">
                  <a:cs typeface="Times New Roman" charset="0"/>
                </a:endParaRPr>
              </a:p>
              <a:p>
                <a:r>
                  <a:rPr lang="en-US" sz="1000" b="1" dirty="0">
                    <a:solidFill>
                      <a:srgbClr val="004080"/>
                    </a:solidFill>
                    <a:latin typeface="Georgia" pitchFamily="18" charset="0"/>
                    <a:cs typeface="Times New Roman" charset="0"/>
                  </a:rPr>
                  <a:t/>
                </a:r>
                <a:br>
                  <a:rPr lang="en-US" sz="1000" b="1" dirty="0">
                    <a:solidFill>
                      <a:srgbClr val="004080"/>
                    </a:solidFill>
                    <a:latin typeface="Georgia" pitchFamily="18" charset="0"/>
                    <a:cs typeface="Times New Roman" charset="0"/>
                  </a:rPr>
                </a:br>
                <a:r>
                  <a:rPr lang="en-US" sz="1000" b="1" dirty="0">
                    <a:solidFill>
                      <a:srgbClr val="004080"/>
                    </a:solidFill>
                    <a:latin typeface="Georgia" pitchFamily="18" charset="0"/>
                    <a:cs typeface="Times New Roman" charset="0"/>
                  </a:rPr>
                  <a:t> </a:t>
                </a:r>
                <a:endParaRPr lang="en-US" sz="1800" dirty="0"/>
              </a:p>
            </p:txBody>
          </p:sp>
          <p:sp>
            <p:nvSpPr>
              <p:cNvPr id="7181" name="Rectangle 9"/>
              <p:cNvSpPr>
                <a:spLocks noChangeArrowheads="1"/>
              </p:cNvSpPr>
              <p:nvPr/>
            </p:nvSpPr>
            <p:spPr bwMode="auto">
              <a:xfrm>
                <a:off x="0" y="0"/>
                <a:ext cx="849" cy="2189"/>
              </a:xfrm>
              <a:prstGeom prst="rect">
                <a:avLst/>
              </a:prstGeom>
              <a:noFill/>
              <a:ln w="7">
                <a:noFill/>
                <a:miter lim="800000"/>
                <a:headEnd/>
                <a:tailEnd/>
              </a:ln>
            </p:spPr>
            <p:txBody>
              <a:bodyPr/>
              <a:lstStyle/>
              <a:p>
                <a:endParaRPr lang="en-US" dirty="0"/>
              </a:p>
            </p:txBody>
          </p:sp>
        </p:grpSp>
        <p:grpSp>
          <p:nvGrpSpPr>
            <p:cNvPr id="7177" name="Group 10"/>
            <p:cNvGrpSpPr>
              <a:grpSpLocks/>
            </p:cNvGrpSpPr>
            <p:nvPr/>
          </p:nvGrpSpPr>
          <p:grpSpPr bwMode="auto">
            <a:xfrm>
              <a:off x="849" y="0"/>
              <a:ext cx="2462" cy="2189"/>
              <a:chOff x="849" y="0"/>
              <a:chExt cx="2462" cy="2189"/>
            </a:xfrm>
          </p:grpSpPr>
          <p:sp>
            <p:nvSpPr>
              <p:cNvPr id="7178" name="Rectangle 11"/>
              <p:cNvSpPr>
                <a:spLocks noChangeArrowheads="1"/>
              </p:cNvSpPr>
              <p:nvPr/>
            </p:nvSpPr>
            <p:spPr bwMode="auto">
              <a:xfrm>
                <a:off x="892" y="0"/>
                <a:ext cx="2376" cy="2189"/>
              </a:xfrm>
              <a:prstGeom prst="rect">
                <a:avLst/>
              </a:prstGeom>
              <a:noFill/>
              <a:ln w="9525">
                <a:noFill/>
                <a:miter lim="800000"/>
                <a:headEnd/>
                <a:tailEnd/>
              </a:ln>
            </p:spPr>
            <p:txBody>
              <a:bodyPr/>
              <a:lstStyle/>
              <a:p>
                <a:pPr eaLnBrk="1" hangingPunct="1"/>
                <a:r>
                  <a:rPr lang="en-US" b="1" dirty="0">
                    <a:solidFill>
                      <a:srgbClr val="000080"/>
                    </a:solidFill>
                    <a:latin typeface="Georgia" pitchFamily="18" charset="0"/>
                    <a:cs typeface="Times New Roman" charset="0"/>
                  </a:rPr>
                  <a:t> </a:t>
                </a:r>
                <a:endParaRPr lang="en-US" dirty="0">
                  <a:cs typeface="Times New Roman" charset="0"/>
                </a:endParaRPr>
              </a:p>
              <a:p>
                <a:pPr algn="ctr"/>
                <a:endParaRPr lang="en-US" sz="1800" b="1" dirty="0">
                  <a:cs typeface="Times New Roman" charset="0"/>
                </a:endParaRPr>
              </a:p>
              <a:p>
                <a:r>
                  <a:rPr lang="en-US" sz="1600" dirty="0">
                    <a:solidFill>
                      <a:srgbClr val="003366"/>
                    </a:solidFill>
                    <a:latin typeface="Georgia" pitchFamily="18" charset="0"/>
                    <a:cs typeface="Times New Roman" charset="0"/>
                  </a:rPr>
                  <a:t> </a:t>
                </a:r>
              </a:p>
              <a:p>
                <a:r>
                  <a:rPr lang="en-US" sz="2400" b="1" dirty="0">
                    <a:solidFill>
                      <a:srgbClr val="004080"/>
                    </a:solidFill>
                    <a:latin typeface="Georgia" pitchFamily="18" charset="0"/>
                    <a:cs typeface="Times New Roman" charset="0"/>
                  </a:rPr>
                  <a:t> </a:t>
                </a:r>
                <a:endParaRPr lang="en-US" sz="2400" dirty="0">
                  <a:cs typeface="Times New Roman" charset="0"/>
                </a:endParaRPr>
              </a:p>
              <a:p>
                <a:endParaRPr lang="en-US" sz="2400" dirty="0">
                  <a:cs typeface="Times New Roman" charset="0"/>
                </a:endParaRPr>
              </a:p>
            </p:txBody>
          </p:sp>
          <p:sp>
            <p:nvSpPr>
              <p:cNvPr id="7179" name="Rectangle 12"/>
              <p:cNvSpPr>
                <a:spLocks noChangeArrowheads="1"/>
              </p:cNvSpPr>
              <p:nvPr/>
            </p:nvSpPr>
            <p:spPr bwMode="auto">
              <a:xfrm>
                <a:off x="849" y="0"/>
                <a:ext cx="2462" cy="2189"/>
              </a:xfrm>
              <a:prstGeom prst="rect">
                <a:avLst/>
              </a:prstGeom>
              <a:noFill/>
              <a:ln w="7">
                <a:noFill/>
                <a:miter lim="800000"/>
                <a:headEnd/>
                <a:tailEnd/>
              </a:ln>
            </p:spPr>
            <p:txBody>
              <a:bodyPr/>
              <a:lstStyle/>
              <a:p>
                <a:endParaRPr lang="en-US" dirty="0"/>
              </a:p>
            </p:txBody>
          </p:sp>
        </p:grpSp>
      </p:grpSp>
      <p:sp>
        <p:nvSpPr>
          <p:cNvPr id="7172" name="Rectangle 13"/>
          <p:cNvSpPr>
            <a:spLocks noChangeArrowheads="1"/>
          </p:cNvSpPr>
          <p:nvPr/>
        </p:nvSpPr>
        <p:spPr bwMode="auto">
          <a:xfrm>
            <a:off x="533400" y="4191000"/>
            <a:ext cx="3733800" cy="2185214"/>
          </a:xfrm>
          <a:prstGeom prst="rect">
            <a:avLst/>
          </a:prstGeom>
          <a:noFill/>
          <a:ln w="9525">
            <a:noFill/>
            <a:miter lim="800000"/>
            <a:headEnd/>
            <a:tailEnd/>
          </a:ln>
        </p:spPr>
        <p:txBody>
          <a:bodyPr>
            <a:spAutoFit/>
          </a:bodyPr>
          <a:lstStyle/>
          <a:p>
            <a:pPr algn="ctr"/>
            <a:r>
              <a:rPr lang="en-US" sz="2000" b="1" dirty="0"/>
              <a:t>Jack Ferraro</a:t>
            </a:r>
            <a:br>
              <a:rPr lang="en-US" sz="2000" b="1" dirty="0"/>
            </a:br>
            <a:r>
              <a:rPr lang="en-US" sz="1800" b="1" dirty="0"/>
              <a:t>860-679-1927</a:t>
            </a:r>
            <a:br>
              <a:rPr lang="en-US" sz="1800" b="1" dirty="0"/>
            </a:br>
            <a:endParaRPr lang="en-US" sz="800" b="1" dirty="0"/>
          </a:p>
          <a:p>
            <a:pPr algn="ctr"/>
            <a:r>
              <a:rPr lang="en-US" sz="1800" b="1" dirty="0"/>
              <a:t>University Director and </a:t>
            </a:r>
            <a:br>
              <a:rPr lang="en-US" sz="1800" b="1" dirty="0"/>
            </a:br>
            <a:r>
              <a:rPr lang="en-US" sz="1800" b="1" dirty="0"/>
              <a:t>State of Connecticut </a:t>
            </a:r>
            <a:br>
              <a:rPr lang="en-US" sz="1800" b="1" dirty="0"/>
            </a:br>
            <a:r>
              <a:rPr lang="en-US" sz="1800" b="1" dirty="0"/>
              <a:t>RML Officer </a:t>
            </a:r>
            <a:br>
              <a:rPr lang="en-US" sz="1800" b="1" dirty="0"/>
            </a:br>
            <a:r>
              <a:rPr lang="en-US" sz="1800" b="1" dirty="0"/>
              <a:t>Materials, Supply Chain, Property &amp; Resource Management</a:t>
            </a:r>
          </a:p>
        </p:txBody>
      </p:sp>
      <p:sp>
        <p:nvSpPr>
          <p:cNvPr id="7173" name="Text Box 14"/>
          <p:cNvSpPr txBox="1">
            <a:spLocks noChangeArrowheads="1"/>
          </p:cNvSpPr>
          <p:nvPr/>
        </p:nvSpPr>
        <p:spPr bwMode="auto">
          <a:xfrm>
            <a:off x="4657165" y="4356001"/>
            <a:ext cx="3904128" cy="1338828"/>
          </a:xfrm>
          <a:prstGeom prst="rect">
            <a:avLst/>
          </a:prstGeom>
          <a:noFill/>
          <a:ln w="9525">
            <a:noFill/>
            <a:miter lim="800000"/>
            <a:headEnd/>
            <a:tailEnd/>
          </a:ln>
        </p:spPr>
        <p:txBody>
          <a:bodyPr wrap="square">
            <a:spAutoFit/>
          </a:bodyPr>
          <a:lstStyle/>
          <a:p>
            <a:pPr algn="ctr">
              <a:spcBef>
                <a:spcPct val="50000"/>
              </a:spcBef>
            </a:pPr>
            <a:r>
              <a:rPr lang="en-US" sz="1800" i="1" dirty="0">
                <a:solidFill>
                  <a:schemeClr val="accent1"/>
                </a:solidFill>
              </a:rPr>
              <a:t>The Friendship of </a:t>
            </a:r>
            <a:r>
              <a:rPr lang="en-US" sz="1800" i="1" dirty="0" smtClean="0">
                <a:solidFill>
                  <a:schemeClr val="accent1"/>
                </a:solidFill>
              </a:rPr>
              <a:t>Those We Serve </a:t>
            </a:r>
            <a:r>
              <a:rPr lang="en-US" sz="1800" i="1" dirty="0">
                <a:solidFill>
                  <a:schemeClr val="accent1"/>
                </a:solidFill>
              </a:rPr>
              <a:t>is the Foundation of Our Progress.</a:t>
            </a:r>
            <a:r>
              <a:rPr lang="en-US" sz="1800" dirty="0">
                <a:solidFill>
                  <a:schemeClr val="accent1"/>
                </a:solidFill>
              </a:rPr>
              <a:t> </a:t>
            </a:r>
            <a:endParaRPr lang="en-US" sz="1800" dirty="0" smtClean="0">
              <a:solidFill>
                <a:schemeClr val="accent1"/>
              </a:solidFill>
            </a:endParaRPr>
          </a:p>
          <a:p>
            <a:pPr algn="ctr">
              <a:spcBef>
                <a:spcPct val="50000"/>
              </a:spcBef>
            </a:pPr>
            <a:r>
              <a:rPr lang="en-US" sz="1800" i="1" dirty="0" smtClean="0">
                <a:solidFill>
                  <a:schemeClr val="accent1"/>
                </a:solidFill>
              </a:rPr>
              <a:t>Our </a:t>
            </a:r>
            <a:r>
              <a:rPr lang="en-US" sz="1800" i="1" dirty="0">
                <a:solidFill>
                  <a:schemeClr val="accent1"/>
                </a:solidFill>
              </a:rPr>
              <a:t>philosophy is to use a team approach that involves our customers.</a:t>
            </a:r>
          </a:p>
        </p:txBody>
      </p:sp>
      <p:sp>
        <p:nvSpPr>
          <p:cNvPr id="7174" name="Rectangle 15"/>
          <p:cNvSpPr>
            <a:spLocks noChangeArrowheads="1"/>
          </p:cNvSpPr>
          <p:nvPr/>
        </p:nvSpPr>
        <p:spPr bwMode="auto">
          <a:xfrm>
            <a:off x="4818529" y="1131130"/>
            <a:ext cx="3581400" cy="2893100"/>
          </a:xfrm>
          <a:prstGeom prst="rect">
            <a:avLst/>
          </a:prstGeom>
          <a:noFill/>
          <a:ln w="9525">
            <a:noFill/>
            <a:miter lim="800000"/>
            <a:headEnd/>
            <a:tailEnd/>
          </a:ln>
        </p:spPr>
        <p:txBody>
          <a:bodyPr wrap="square" anchor="ctr">
            <a:spAutoFit/>
          </a:bodyPr>
          <a:lstStyle/>
          <a:p>
            <a:pPr algn="ctr"/>
            <a:r>
              <a:rPr lang="en-US" sz="1400" b="1" dirty="0">
                <a:solidFill>
                  <a:schemeClr val="accent1"/>
                </a:solidFill>
              </a:rPr>
              <a:t>MISSION STATEMENT</a:t>
            </a:r>
          </a:p>
          <a:p>
            <a:r>
              <a:rPr lang="en-US" sz="1200" dirty="0" smtClean="0"/>
              <a:t>Materials &amp; Logistics Management (MLM) </a:t>
            </a:r>
            <a:r>
              <a:rPr lang="en-US" sz="1200" dirty="0" smtClean="0"/>
              <a:t>is </a:t>
            </a:r>
            <a:r>
              <a:rPr lang="en-US" sz="1200" dirty="0"/>
              <a:t>dedicated to advancing the Health Center’s academic, research and clinical care objectives by providing the Health Center community with expert, efficient, cost effective and compliant </a:t>
            </a:r>
            <a:r>
              <a:rPr lang="en-US" sz="1200" dirty="0" smtClean="0"/>
              <a:t>supply chain logistics</a:t>
            </a:r>
            <a:r>
              <a:rPr lang="en-US" sz="1200" dirty="0"/>
              <a:t>, distribution, inventory, property management, records retention, shipping and receiving services.  Working together, we will tap into our collective power and experience to offer a diverse perspective from our various Hospital and Clinical departments, challenge current practices, promote innovative solutions, and advance the University of Connecticut Health Center/John Dempsey Hospital to the next generation of </a:t>
            </a:r>
            <a:r>
              <a:rPr lang="en-US" sz="1200" dirty="0" smtClean="0"/>
              <a:t>supply chain </a:t>
            </a:r>
            <a:r>
              <a:rPr lang="en-US" sz="1200" dirty="0"/>
              <a:t>optimization and savings.</a:t>
            </a:r>
          </a:p>
        </p:txBody>
      </p:sp>
      <p:pic>
        <p:nvPicPr>
          <p:cNvPr id="7175" name="Picture 21"/>
          <p:cNvPicPr>
            <a:picLocks noChangeAspect="1" noChangeArrowheads="1"/>
          </p:cNvPicPr>
          <p:nvPr/>
        </p:nvPicPr>
        <p:blipFill>
          <a:blip r:embed="rId2" cstate="print"/>
          <a:srcRect/>
          <a:stretch>
            <a:fillRect/>
          </a:stretch>
        </p:blipFill>
        <p:spPr bwMode="auto">
          <a:xfrm>
            <a:off x="685800" y="914400"/>
            <a:ext cx="3914775" cy="3248025"/>
          </a:xfrm>
          <a:prstGeom prst="rect">
            <a:avLst/>
          </a:prstGeom>
          <a:noFill/>
          <a:ln w="9525">
            <a:noFill/>
            <a:miter lim="800000"/>
            <a:headEnd/>
            <a:tailEnd/>
          </a:ln>
        </p:spPr>
      </p:pic>
      <p:sp>
        <p:nvSpPr>
          <p:cNvPr id="14" name="Rectangle 2"/>
          <p:cNvSpPr txBox="1">
            <a:spLocks noChangeArrowheads="1"/>
          </p:cNvSpPr>
          <p:nvPr/>
        </p:nvSpPr>
        <p:spPr>
          <a:xfrm>
            <a:off x="228600" y="152400"/>
            <a:ext cx="8382000" cy="574675"/>
          </a:xfrm>
          <a:prstGeom prst="rect">
            <a:avLst/>
          </a:prstGeom>
        </p:spPr>
        <p:txBody>
          <a:bodyPr vert="horz" anchor="b">
            <a:noAutofit/>
          </a:bodyPr>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a:r>
              <a:rPr lang="en-US" sz="2800" dirty="0" smtClean="0">
                <a:solidFill>
                  <a:srgbClr val="004080"/>
                </a:solidFill>
                <a:latin typeface="Times New Roman" pitchFamily="18" charset="0"/>
                <a:cs typeface="Times New Roman" pitchFamily="18" charset="0"/>
              </a:rPr>
              <a:t/>
            </a:r>
            <a:br>
              <a:rPr lang="en-US" sz="2800" dirty="0" smtClean="0">
                <a:solidFill>
                  <a:srgbClr val="004080"/>
                </a:solidFill>
                <a:latin typeface="Times New Roman" pitchFamily="18" charset="0"/>
                <a:cs typeface="Times New Roman" pitchFamily="18" charset="0"/>
              </a:rPr>
            </a:br>
            <a:r>
              <a:rPr lang="en-US" sz="2800" dirty="0" smtClean="0">
                <a:solidFill>
                  <a:srgbClr val="004080"/>
                </a:solidFill>
                <a:latin typeface="Times New Roman" pitchFamily="18" charset="0"/>
                <a:cs typeface="Times New Roman" pitchFamily="18" charset="0"/>
              </a:rPr>
              <a:t/>
            </a:r>
            <a:br>
              <a:rPr lang="en-US" sz="2800" dirty="0" smtClean="0">
                <a:solidFill>
                  <a:srgbClr val="004080"/>
                </a:solidFill>
                <a:latin typeface="Times New Roman" pitchFamily="18" charset="0"/>
                <a:cs typeface="Times New Roman" pitchFamily="18" charset="0"/>
              </a:rPr>
            </a:br>
            <a:r>
              <a:rPr lang="en-US" sz="2800" dirty="0" smtClean="0">
                <a:solidFill>
                  <a:schemeClr val="accent1"/>
                </a:solidFill>
                <a:latin typeface="Times New Roman" pitchFamily="18" charset="0"/>
                <a:cs typeface="Times New Roman" pitchFamily="18" charset="0"/>
              </a:rPr>
              <a:t>Office of Materials &amp; Supply Chain Management</a:t>
            </a:r>
          </a:p>
        </p:txBody>
      </p:sp>
    </p:spTree>
    <p:extLst>
      <p:ext uri="{BB962C8B-B14F-4D97-AF65-F5344CB8AC3E}">
        <p14:creationId xmlns:p14="http://schemas.microsoft.com/office/powerpoint/2010/main" val="5955817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81000"/>
            <a:ext cx="8458200" cy="381000"/>
          </a:xfrm>
        </p:spPr>
        <p:txBody>
          <a:bodyPr>
            <a:noAutofit/>
          </a:bodyPr>
          <a:lstStyle/>
          <a:p>
            <a:pPr algn="ctr" fontAlgn="auto">
              <a:spcAft>
                <a:spcPts val="0"/>
              </a:spcAft>
              <a:defRPr/>
            </a:pPr>
            <a:r>
              <a:rPr lang="en-US" sz="2800" dirty="0" smtClean="0">
                <a:solidFill>
                  <a:schemeClr val="accent1"/>
                </a:solidFill>
                <a:latin typeface="Times New Roman" pitchFamily="18" charset="0"/>
                <a:ea typeface="+mn-ea"/>
                <a:cs typeface="Times New Roman" pitchFamily="18" charset="0"/>
              </a:rPr>
              <a:t>MLM’s </a:t>
            </a:r>
            <a:r>
              <a:rPr lang="en-US" sz="2800" dirty="0" smtClean="0">
                <a:solidFill>
                  <a:schemeClr val="accent1"/>
                </a:solidFill>
                <a:latin typeface="Times New Roman" pitchFamily="18" charset="0"/>
                <a:ea typeface="+mn-ea"/>
                <a:cs typeface="Times New Roman" pitchFamily="18" charset="0"/>
              </a:rPr>
              <a:t>Role - What We Do</a:t>
            </a:r>
          </a:p>
        </p:txBody>
      </p:sp>
      <p:sp>
        <p:nvSpPr>
          <p:cNvPr id="11267" name="Text Box 3"/>
          <p:cNvSpPr txBox="1">
            <a:spLocks noChangeArrowheads="1"/>
          </p:cNvSpPr>
          <p:nvPr/>
        </p:nvSpPr>
        <p:spPr bwMode="auto">
          <a:xfrm>
            <a:off x="219635" y="762000"/>
            <a:ext cx="8458200" cy="5632311"/>
          </a:xfrm>
          <a:prstGeom prst="rect">
            <a:avLst/>
          </a:prstGeom>
          <a:noFill/>
          <a:ln w="9525">
            <a:noFill/>
            <a:miter lim="800000"/>
            <a:headEnd/>
            <a:tailEnd/>
          </a:ln>
        </p:spPr>
        <p:txBody>
          <a:bodyPr wrap="square">
            <a:spAutoFit/>
          </a:bodyPr>
          <a:lstStyle/>
          <a:p>
            <a:pPr marL="342900" indent="-342900">
              <a:spcAft>
                <a:spcPts val="600"/>
              </a:spcAft>
              <a:buClr>
                <a:schemeClr val="accent1"/>
              </a:buClr>
              <a:buSzPct val="80000"/>
              <a:buFont typeface="Wingdings" pitchFamily="2" charset="2"/>
              <a:buChar char="Ø"/>
            </a:pPr>
            <a:r>
              <a:rPr lang="en-US" sz="2000" b="1" dirty="0">
                <a:latin typeface="Calibri" pitchFamily="34" charset="0"/>
              </a:rPr>
              <a:t>Transportation </a:t>
            </a:r>
            <a:r>
              <a:rPr lang="en-US" sz="2000" dirty="0">
                <a:latin typeface="Calibri" pitchFamily="34" charset="0"/>
              </a:rPr>
              <a:t>– Patient Transportation, Central </a:t>
            </a:r>
            <a:r>
              <a:rPr lang="en-US" sz="2000" dirty="0" smtClean="0">
                <a:latin typeface="Calibri" pitchFamily="34" charset="0"/>
              </a:rPr>
              <a:t>Shipping/Receiving </a:t>
            </a:r>
            <a:r>
              <a:rPr lang="en-US" sz="2000" dirty="0">
                <a:latin typeface="Calibri" pitchFamily="34" charset="0"/>
              </a:rPr>
              <a:t>&amp; </a:t>
            </a:r>
            <a:r>
              <a:rPr lang="en-US" sz="2000" dirty="0" smtClean="0">
                <a:latin typeface="Calibri" pitchFamily="34" charset="0"/>
              </a:rPr>
              <a:t>Distribution </a:t>
            </a:r>
            <a:r>
              <a:rPr lang="en-US" sz="2000" dirty="0">
                <a:latin typeface="Calibri" pitchFamily="34" charset="0"/>
              </a:rPr>
              <a:t>(mail &amp; courier</a:t>
            </a:r>
            <a:r>
              <a:rPr lang="en-US" sz="2000" dirty="0" smtClean="0">
                <a:latin typeface="Calibri" pitchFamily="34" charset="0"/>
              </a:rPr>
              <a:t>)</a:t>
            </a:r>
            <a:endParaRPr lang="en-US" sz="2000" dirty="0">
              <a:latin typeface="Calibri" pitchFamily="34" charset="0"/>
            </a:endParaRPr>
          </a:p>
          <a:p>
            <a:pPr marL="342900" indent="-342900">
              <a:spcAft>
                <a:spcPts val="0"/>
              </a:spcAft>
              <a:buClr>
                <a:schemeClr val="accent1"/>
              </a:buClr>
              <a:buSzPct val="80000"/>
              <a:buFont typeface="Wingdings" pitchFamily="2" charset="2"/>
              <a:buChar char="Ø"/>
            </a:pPr>
            <a:r>
              <a:rPr lang="en-US" sz="2000" b="1" dirty="0">
                <a:latin typeface="Calibri" pitchFamily="34" charset="0"/>
              </a:rPr>
              <a:t>Property </a:t>
            </a:r>
            <a:r>
              <a:rPr lang="en-US" sz="2000" b="1" dirty="0" smtClean="0">
                <a:latin typeface="Calibri" pitchFamily="34" charset="0"/>
              </a:rPr>
              <a:t>Administration</a:t>
            </a:r>
            <a:endParaRPr lang="en-US" sz="2000" b="1" dirty="0">
              <a:latin typeface="Calibri" pitchFamily="34" charset="0"/>
            </a:endParaRPr>
          </a:p>
          <a:p>
            <a:pPr lvl="1" indent="-169863">
              <a:spcAft>
                <a:spcPts val="0"/>
              </a:spcAft>
              <a:buClr>
                <a:schemeClr val="accent1"/>
              </a:buClr>
              <a:buSzPct val="110000"/>
              <a:buFont typeface="Arial" pitchFamily="34" charset="0"/>
              <a:buChar char="•"/>
            </a:pPr>
            <a:r>
              <a:rPr lang="en-US" sz="2000" dirty="0">
                <a:latin typeface="Calibri" pitchFamily="34" charset="0"/>
              </a:rPr>
              <a:t>Tag </a:t>
            </a:r>
            <a:r>
              <a:rPr lang="en-US" sz="2000" dirty="0" smtClean="0">
                <a:latin typeface="Calibri" pitchFamily="34" charset="0"/>
              </a:rPr>
              <a:t>and </a:t>
            </a:r>
            <a:r>
              <a:rPr lang="en-US" sz="2000" dirty="0">
                <a:latin typeface="Calibri" pitchFamily="34" charset="0"/>
              </a:rPr>
              <a:t>track capital assets</a:t>
            </a:r>
          </a:p>
          <a:p>
            <a:pPr lvl="1" indent="-169863">
              <a:spcAft>
                <a:spcPts val="0"/>
              </a:spcAft>
              <a:buClr>
                <a:schemeClr val="accent1"/>
              </a:buClr>
              <a:buSzPct val="110000"/>
              <a:buFont typeface="Arial" pitchFamily="34" charset="0"/>
              <a:buChar char="•"/>
            </a:pPr>
            <a:r>
              <a:rPr lang="en-US" sz="2000" dirty="0" smtClean="0">
                <a:latin typeface="Calibri" pitchFamily="34" charset="0"/>
              </a:rPr>
              <a:t>Handle moving and storage needs</a:t>
            </a:r>
            <a:endParaRPr lang="en-US" sz="2000" dirty="0">
              <a:latin typeface="Calibri" pitchFamily="34" charset="0"/>
            </a:endParaRPr>
          </a:p>
          <a:p>
            <a:pPr lvl="1" indent="-169863">
              <a:spcAft>
                <a:spcPts val="0"/>
              </a:spcAft>
              <a:buClr>
                <a:schemeClr val="accent1"/>
              </a:buClr>
              <a:buSzPct val="110000"/>
              <a:buFont typeface="Arial" pitchFamily="34" charset="0"/>
              <a:buChar char="•"/>
            </a:pPr>
            <a:r>
              <a:rPr lang="en-US" sz="2000" dirty="0">
                <a:latin typeface="Calibri" pitchFamily="34" charset="0"/>
              </a:rPr>
              <a:t>Ensure compliance with records retention </a:t>
            </a:r>
            <a:r>
              <a:rPr lang="en-US" sz="2000" dirty="0" smtClean="0">
                <a:latin typeface="Calibri" pitchFamily="34" charset="0"/>
              </a:rPr>
              <a:t>and </a:t>
            </a:r>
            <a:r>
              <a:rPr lang="en-US" sz="2000" dirty="0">
                <a:latin typeface="Calibri" pitchFamily="34" charset="0"/>
              </a:rPr>
              <a:t>destruction requirements</a:t>
            </a:r>
          </a:p>
          <a:p>
            <a:pPr lvl="1" indent="-169863">
              <a:spcAft>
                <a:spcPts val="0"/>
              </a:spcAft>
              <a:buClr>
                <a:schemeClr val="accent1"/>
              </a:buClr>
              <a:buSzPct val="110000"/>
              <a:buFont typeface="Arial" pitchFamily="34" charset="0"/>
              <a:buChar char="•"/>
            </a:pPr>
            <a:r>
              <a:rPr lang="en-US" sz="2000" dirty="0">
                <a:latin typeface="Calibri" pitchFamily="34" charset="0"/>
              </a:rPr>
              <a:t>Oversee electronic waste </a:t>
            </a:r>
            <a:r>
              <a:rPr lang="en-US" sz="2000" dirty="0" smtClean="0">
                <a:latin typeface="Calibri" pitchFamily="34" charset="0"/>
              </a:rPr>
              <a:t>and degaussing process</a:t>
            </a:r>
            <a:endParaRPr lang="en-US" sz="2000" dirty="0">
              <a:latin typeface="Calibri" pitchFamily="34" charset="0"/>
            </a:endParaRPr>
          </a:p>
          <a:p>
            <a:pPr lvl="1" indent="-169863">
              <a:spcAft>
                <a:spcPts val="0"/>
              </a:spcAft>
              <a:buClr>
                <a:schemeClr val="accent1"/>
              </a:buClr>
              <a:buSzPct val="110000"/>
              <a:buFont typeface="Arial" pitchFamily="34" charset="0"/>
              <a:buChar char="•"/>
            </a:pPr>
            <a:r>
              <a:rPr lang="en-US" sz="2000" dirty="0">
                <a:latin typeface="Calibri" pitchFamily="34" charset="0"/>
              </a:rPr>
              <a:t>Manage surplus </a:t>
            </a:r>
            <a:r>
              <a:rPr lang="en-US" sz="2000" dirty="0" smtClean="0">
                <a:latin typeface="Calibri" pitchFamily="34" charset="0"/>
              </a:rPr>
              <a:t>property program</a:t>
            </a:r>
            <a:endParaRPr lang="en-US" sz="2000" dirty="0">
              <a:latin typeface="Calibri" pitchFamily="34" charset="0"/>
            </a:endParaRPr>
          </a:p>
          <a:p>
            <a:pPr lvl="1" indent="-169863">
              <a:spcAft>
                <a:spcPts val="600"/>
              </a:spcAft>
              <a:buClr>
                <a:schemeClr val="accent1"/>
              </a:buClr>
              <a:buSzPct val="110000"/>
              <a:buFont typeface="Arial" pitchFamily="34" charset="0"/>
              <a:buChar char="•"/>
            </a:pPr>
            <a:r>
              <a:rPr lang="en-US" sz="2000" dirty="0" smtClean="0">
                <a:latin typeface="Calibri" pitchFamily="34" charset="0"/>
              </a:rPr>
              <a:t>Manage fleet </a:t>
            </a:r>
            <a:r>
              <a:rPr lang="en-US" sz="2000" dirty="0">
                <a:latin typeface="Calibri" pitchFamily="34" charset="0"/>
              </a:rPr>
              <a:t>vehicles &amp; vehicle rental program</a:t>
            </a:r>
          </a:p>
          <a:p>
            <a:pPr marL="342900" indent="-342900">
              <a:spcAft>
                <a:spcPts val="600"/>
              </a:spcAft>
              <a:buClr>
                <a:schemeClr val="accent1"/>
              </a:buClr>
              <a:buSzPct val="80000"/>
              <a:buFont typeface="Wingdings" pitchFamily="2" charset="2"/>
              <a:buChar char="Ø"/>
            </a:pPr>
            <a:r>
              <a:rPr lang="en-US" sz="2000" b="1" dirty="0">
                <a:latin typeface="Calibri" pitchFamily="34" charset="0"/>
              </a:rPr>
              <a:t>Clinical Inventory/Supply </a:t>
            </a:r>
            <a:r>
              <a:rPr lang="en-US" sz="2000" b="1" dirty="0" smtClean="0">
                <a:latin typeface="Calibri" pitchFamily="34" charset="0"/>
              </a:rPr>
              <a:t>Chain </a:t>
            </a:r>
            <a:r>
              <a:rPr lang="en-US" sz="2000" dirty="0" smtClean="0">
                <a:latin typeface="Calibri" pitchFamily="34" charset="0"/>
              </a:rPr>
              <a:t>– Manage Central </a:t>
            </a:r>
            <a:r>
              <a:rPr lang="en-US" sz="2000" dirty="0">
                <a:latin typeface="Calibri" pitchFamily="34" charset="0"/>
              </a:rPr>
              <a:t>Warehouse, </a:t>
            </a:r>
            <a:r>
              <a:rPr lang="en-US" sz="2000" dirty="0" smtClean="0">
                <a:latin typeface="Calibri" pitchFamily="34" charset="0"/>
              </a:rPr>
              <a:t>clinical </a:t>
            </a:r>
            <a:r>
              <a:rPr lang="en-US" sz="2000" dirty="0">
                <a:latin typeface="Calibri" pitchFamily="34" charset="0"/>
              </a:rPr>
              <a:t>inventory formulary </a:t>
            </a:r>
            <a:r>
              <a:rPr lang="en-US" sz="2000" dirty="0" smtClean="0">
                <a:latin typeface="Calibri" pitchFamily="34" charset="0"/>
              </a:rPr>
              <a:t>and </a:t>
            </a:r>
            <a:r>
              <a:rPr lang="en-US" sz="2000" dirty="0">
                <a:latin typeface="Calibri" pitchFamily="34" charset="0"/>
              </a:rPr>
              <a:t>PAR </a:t>
            </a:r>
            <a:r>
              <a:rPr lang="en-US" sz="2000" dirty="0" smtClean="0">
                <a:latin typeface="Calibri" pitchFamily="34" charset="0"/>
              </a:rPr>
              <a:t>programs</a:t>
            </a:r>
            <a:endParaRPr lang="en-US" sz="2000" dirty="0">
              <a:latin typeface="Calibri" pitchFamily="34" charset="0"/>
            </a:endParaRPr>
          </a:p>
          <a:p>
            <a:pPr marL="342900" indent="-342900">
              <a:spcAft>
                <a:spcPts val="600"/>
              </a:spcAft>
              <a:buClr>
                <a:schemeClr val="accent1"/>
              </a:buClr>
              <a:buSzPct val="80000"/>
              <a:buFont typeface="Wingdings" pitchFamily="2" charset="2"/>
              <a:buChar char="Ø"/>
            </a:pPr>
            <a:r>
              <a:rPr lang="en-US" sz="2000" b="1" dirty="0">
                <a:latin typeface="Calibri" pitchFamily="34" charset="0"/>
              </a:rPr>
              <a:t>Value Analysis </a:t>
            </a:r>
            <a:r>
              <a:rPr lang="en-US" sz="2000" dirty="0">
                <a:latin typeface="Calibri" pitchFamily="34" charset="0"/>
              </a:rPr>
              <a:t>– Partner with clinical leadership and Procurement </a:t>
            </a:r>
            <a:br>
              <a:rPr lang="en-US" sz="2000" dirty="0">
                <a:latin typeface="Calibri" pitchFamily="34" charset="0"/>
              </a:rPr>
            </a:br>
            <a:r>
              <a:rPr lang="en-US" sz="2000" dirty="0">
                <a:latin typeface="Calibri" pitchFamily="34" charset="0"/>
              </a:rPr>
              <a:t>Department to </a:t>
            </a:r>
            <a:r>
              <a:rPr lang="en-US" sz="2000" dirty="0" smtClean="0">
                <a:latin typeface="Calibri" pitchFamily="34" charset="0"/>
              </a:rPr>
              <a:t>reduce </a:t>
            </a:r>
            <a:r>
              <a:rPr lang="en-US" sz="2000" dirty="0">
                <a:latin typeface="Calibri" pitchFamily="34" charset="0"/>
              </a:rPr>
              <a:t>costs </a:t>
            </a:r>
            <a:r>
              <a:rPr lang="en-US" sz="2000" dirty="0" smtClean="0">
                <a:latin typeface="Calibri" pitchFamily="34" charset="0"/>
              </a:rPr>
              <a:t>and </a:t>
            </a:r>
            <a:r>
              <a:rPr lang="en-US" sz="2000" dirty="0">
                <a:latin typeface="Calibri" pitchFamily="34" charset="0"/>
              </a:rPr>
              <a:t>improve </a:t>
            </a:r>
            <a:r>
              <a:rPr lang="en-US" sz="2000" dirty="0" smtClean="0">
                <a:latin typeface="Calibri" pitchFamily="34" charset="0"/>
              </a:rPr>
              <a:t>quality of care through the selection of </a:t>
            </a:r>
            <a:r>
              <a:rPr lang="en-US" sz="2000" dirty="0">
                <a:latin typeface="Calibri" pitchFamily="34" charset="0"/>
              </a:rPr>
              <a:t>clinical </a:t>
            </a:r>
            <a:r>
              <a:rPr lang="en-US" sz="2000" dirty="0" smtClean="0">
                <a:latin typeface="Calibri" pitchFamily="34" charset="0"/>
              </a:rPr>
              <a:t>products</a:t>
            </a:r>
            <a:endParaRPr lang="en-US" sz="2000" dirty="0">
              <a:latin typeface="Calibri" pitchFamily="34" charset="0"/>
            </a:endParaRPr>
          </a:p>
          <a:p>
            <a:pPr marL="342900" indent="-342900">
              <a:spcAft>
                <a:spcPts val="600"/>
              </a:spcAft>
              <a:buClr>
                <a:schemeClr val="accent1"/>
              </a:buClr>
              <a:buSzPct val="80000"/>
              <a:buFont typeface="Wingdings" pitchFamily="2" charset="2"/>
              <a:buChar char="Ø"/>
            </a:pPr>
            <a:r>
              <a:rPr lang="en-US" sz="2000" b="1" dirty="0">
                <a:latin typeface="Calibri" pitchFamily="34" charset="0"/>
              </a:rPr>
              <a:t>Health Care Industry Representative Badging </a:t>
            </a:r>
            <a:r>
              <a:rPr lang="en-US" sz="2000" dirty="0">
                <a:latin typeface="Calibri" pitchFamily="34" charset="0"/>
              </a:rPr>
              <a:t>– </a:t>
            </a:r>
            <a:r>
              <a:rPr lang="en-US" sz="2000" dirty="0" smtClean="0">
                <a:latin typeface="Calibri" pitchFamily="34" charset="0"/>
              </a:rPr>
              <a:t>Support efforts of Public Safety and Compliance </a:t>
            </a:r>
            <a:r>
              <a:rPr lang="en-US" sz="2000" dirty="0">
                <a:latin typeface="Calibri" pitchFamily="34" charset="0"/>
              </a:rPr>
              <a:t>Department </a:t>
            </a:r>
            <a:r>
              <a:rPr lang="en-US" sz="2000" dirty="0" smtClean="0">
                <a:latin typeface="Calibri" pitchFamily="34" charset="0"/>
              </a:rPr>
              <a:t>to </a:t>
            </a:r>
            <a:r>
              <a:rPr lang="en-US" sz="2000" dirty="0">
                <a:latin typeface="Calibri" pitchFamily="34" charset="0"/>
              </a:rPr>
              <a:t>ensure that </a:t>
            </a:r>
            <a:r>
              <a:rPr lang="en-US" sz="2000" dirty="0" smtClean="0">
                <a:latin typeface="Calibri" pitchFamily="34" charset="0"/>
              </a:rPr>
              <a:t>only </a:t>
            </a:r>
            <a:r>
              <a:rPr lang="en-US" sz="2000" dirty="0">
                <a:latin typeface="Calibri" pitchFamily="34" charset="0"/>
              </a:rPr>
              <a:t>authorized individuals are </a:t>
            </a:r>
            <a:r>
              <a:rPr lang="en-US" sz="2000" dirty="0" smtClean="0">
                <a:latin typeface="Calibri" pitchFamily="34" charset="0"/>
              </a:rPr>
              <a:t>allowed </a:t>
            </a:r>
            <a:r>
              <a:rPr lang="en-US" sz="2000" dirty="0">
                <a:latin typeface="Calibri" pitchFamily="34" charset="0"/>
              </a:rPr>
              <a:t>into patient care areas</a:t>
            </a:r>
          </a:p>
        </p:txBody>
      </p:sp>
    </p:spTree>
    <p:extLst>
      <p:ext uri="{BB962C8B-B14F-4D97-AF65-F5344CB8AC3E}">
        <p14:creationId xmlns:p14="http://schemas.microsoft.com/office/powerpoint/2010/main" val="3537326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93563"/>
            <a:ext cx="8458200" cy="4965462"/>
          </a:xfrm>
          <a:prstGeom prst="rect">
            <a:avLst/>
          </a:prstGeom>
        </p:spPr>
        <p:txBody>
          <a:bodyPr wrap="square">
            <a:spAutoFit/>
          </a:bodyPr>
          <a:lstStyle/>
          <a:p>
            <a:pPr marL="0" indent="0" algn="ctr" eaLnBrk="1" hangingPunct="1">
              <a:buNone/>
            </a:pPr>
            <a:r>
              <a:rPr lang="en-US" sz="2800" b="1" u="sng" dirty="0" smtClean="0">
                <a:solidFill>
                  <a:schemeClr val="accent1"/>
                </a:solidFill>
                <a:latin typeface="Calibri" pitchFamily="34" charset="0"/>
              </a:rPr>
              <a:t>Transportation</a:t>
            </a:r>
            <a:endParaRPr lang="en-US" sz="2800" b="1" u="sng" dirty="0" smtClean="0">
              <a:solidFill>
                <a:schemeClr val="accent1"/>
              </a:solidFill>
              <a:latin typeface="Calibri" pitchFamily="34" charset="0"/>
              <a:hlinkClick r:id="rId2"/>
            </a:endParaRPr>
          </a:p>
          <a:p>
            <a:pPr marL="0" indent="0" algn="ctr" eaLnBrk="1" hangingPunct="1">
              <a:buNone/>
            </a:pPr>
            <a:r>
              <a:rPr lang="en-US" sz="2200" b="1" dirty="0" smtClean="0">
                <a:solidFill>
                  <a:schemeClr val="accent1"/>
                </a:solidFill>
                <a:latin typeface="Calibri" pitchFamily="34" charset="0"/>
              </a:rPr>
              <a:t>Patient Transportation, Central Shipping/Receiving </a:t>
            </a:r>
            <a:r>
              <a:rPr lang="en-US" sz="2200" b="1" dirty="0">
                <a:solidFill>
                  <a:schemeClr val="accent1"/>
                </a:solidFill>
                <a:latin typeface="Calibri" pitchFamily="34" charset="0"/>
              </a:rPr>
              <a:t>&amp; </a:t>
            </a:r>
            <a:r>
              <a:rPr lang="en-US" sz="2200" b="1" dirty="0" smtClean="0">
                <a:solidFill>
                  <a:schemeClr val="accent1"/>
                </a:solidFill>
                <a:latin typeface="Calibri" pitchFamily="34" charset="0"/>
              </a:rPr>
              <a:t>Distribution</a:t>
            </a:r>
          </a:p>
          <a:p>
            <a:pPr marL="0" indent="0" algn="ctr" eaLnBrk="1" hangingPunct="1">
              <a:buNone/>
            </a:pPr>
            <a:endParaRPr lang="en-US" sz="800" b="1" dirty="0" smtClean="0">
              <a:solidFill>
                <a:schemeClr val="accent1"/>
              </a:solidFill>
              <a:latin typeface="Calibri" pitchFamily="34" charset="0"/>
            </a:endParaRPr>
          </a:p>
          <a:p>
            <a:pPr marL="342900" indent="-342900">
              <a:spcAft>
                <a:spcPts val="400"/>
              </a:spcAft>
              <a:buSzPct val="110000"/>
              <a:buFont typeface="Arial" pitchFamily="34" charset="0"/>
              <a:buChar char="•"/>
            </a:pPr>
            <a:r>
              <a:rPr lang="en-US" sz="2200" dirty="0" smtClean="0">
                <a:latin typeface="Calibri" pitchFamily="34" charset="0"/>
              </a:rPr>
              <a:t>Provide </a:t>
            </a:r>
            <a:r>
              <a:rPr lang="en-US" sz="2200" dirty="0">
                <a:latin typeface="Calibri" pitchFamily="34" charset="0"/>
              </a:rPr>
              <a:t>patient </a:t>
            </a:r>
            <a:r>
              <a:rPr lang="en-US" sz="2200" dirty="0" smtClean="0">
                <a:latin typeface="Calibri" pitchFamily="34" charset="0"/>
              </a:rPr>
              <a:t>transportation and </a:t>
            </a:r>
            <a:r>
              <a:rPr lang="en-US" sz="2200" dirty="0">
                <a:latin typeface="Calibri" pitchFamily="34" charset="0"/>
              </a:rPr>
              <a:t>related </a:t>
            </a:r>
            <a:r>
              <a:rPr lang="en-US" sz="2200" dirty="0" smtClean="0">
                <a:latin typeface="Calibri" pitchFamily="34" charset="0"/>
              </a:rPr>
              <a:t>services </a:t>
            </a:r>
            <a:r>
              <a:rPr lang="en-US" sz="2200" dirty="0">
                <a:latin typeface="Calibri" pitchFamily="34" charset="0"/>
              </a:rPr>
              <a:t>for JDH</a:t>
            </a:r>
          </a:p>
          <a:p>
            <a:pPr marL="342900" indent="-342900">
              <a:spcAft>
                <a:spcPts val="400"/>
              </a:spcAft>
              <a:buSzPct val="110000"/>
              <a:buFont typeface="Arial" pitchFamily="34" charset="0"/>
              <a:buChar char="•"/>
            </a:pPr>
            <a:r>
              <a:rPr lang="en-US" sz="2200" dirty="0">
                <a:latin typeface="Calibri" pitchFamily="34" charset="0"/>
              </a:rPr>
              <a:t>Provide central shipping and receiving </a:t>
            </a:r>
            <a:r>
              <a:rPr lang="en-US" sz="2200" dirty="0" smtClean="0">
                <a:latin typeface="Calibri" pitchFamily="34" charset="0"/>
              </a:rPr>
              <a:t>services (including customs and outbound freight)</a:t>
            </a:r>
            <a:endParaRPr lang="en-US" sz="2200" dirty="0">
              <a:latin typeface="Calibri" pitchFamily="34" charset="0"/>
            </a:endParaRPr>
          </a:p>
          <a:p>
            <a:pPr marL="342900" indent="-342900">
              <a:spcAft>
                <a:spcPts val="400"/>
              </a:spcAft>
              <a:buSzPct val="110000"/>
              <a:buFont typeface="Arial" pitchFamily="34" charset="0"/>
              <a:buChar char="•"/>
            </a:pPr>
            <a:r>
              <a:rPr lang="en-US" sz="2200" dirty="0">
                <a:latin typeface="Calibri" pitchFamily="34" charset="0"/>
              </a:rPr>
              <a:t>Sort and meter mail</a:t>
            </a:r>
          </a:p>
          <a:p>
            <a:pPr marL="342900" indent="-342900">
              <a:spcAft>
                <a:spcPts val="400"/>
              </a:spcAft>
              <a:buSzPct val="110000"/>
              <a:buFont typeface="Arial" pitchFamily="34" charset="0"/>
              <a:buChar char="•"/>
            </a:pPr>
            <a:r>
              <a:rPr lang="en-US" sz="2200" dirty="0" smtClean="0">
                <a:latin typeface="Calibri" pitchFamily="34" charset="0"/>
              </a:rPr>
              <a:t>Provide </a:t>
            </a:r>
            <a:r>
              <a:rPr lang="en-US" sz="2200" dirty="0">
                <a:latin typeface="Calibri" pitchFamily="34" charset="0"/>
              </a:rPr>
              <a:t>on-campus and off-campus distribution </a:t>
            </a:r>
            <a:r>
              <a:rPr lang="en-US" sz="2200" dirty="0" smtClean="0">
                <a:latin typeface="Calibri" pitchFamily="34" charset="0"/>
              </a:rPr>
              <a:t/>
            </a:r>
            <a:br>
              <a:rPr lang="en-US" sz="2200" dirty="0" smtClean="0">
                <a:latin typeface="Calibri" pitchFamily="34" charset="0"/>
              </a:rPr>
            </a:br>
            <a:r>
              <a:rPr lang="en-US" sz="2200" dirty="0" smtClean="0">
                <a:latin typeface="Calibri" pitchFamily="34" charset="0"/>
              </a:rPr>
              <a:t>and </a:t>
            </a:r>
            <a:r>
              <a:rPr lang="en-US" sz="2200" dirty="0">
                <a:latin typeface="Calibri" pitchFamily="34" charset="0"/>
              </a:rPr>
              <a:t>courier services </a:t>
            </a:r>
            <a:r>
              <a:rPr lang="en-US" sz="2200" dirty="0" smtClean="0">
                <a:latin typeface="Calibri" pitchFamily="34" charset="0"/>
              </a:rPr>
              <a:t>(pick-up </a:t>
            </a:r>
            <a:r>
              <a:rPr lang="en-US" sz="2200" dirty="0">
                <a:latin typeface="Calibri" pitchFamily="34" charset="0"/>
              </a:rPr>
              <a:t>and delivery of </a:t>
            </a:r>
            <a:r>
              <a:rPr lang="en-US" sz="2200" dirty="0" smtClean="0">
                <a:latin typeface="Calibri" pitchFamily="34" charset="0"/>
              </a:rPr>
              <a:t>mail, </a:t>
            </a:r>
            <a:br>
              <a:rPr lang="en-US" sz="2200" dirty="0" smtClean="0">
                <a:latin typeface="Calibri" pitchFamily="34" charset="0"/>
              </a:rPr>
            </a:br>
            <a:r>
              <a:rPr lang="en-US" sz="2200" dirty="0" smtClean="0">
                <a:latin typeface="Calibri" pitchFamily="34" charset="0"/>
              </a:rPr>
              <a:t>packages and supplies)</a:t>
            </a:r>
            <a:endParaRPr lang="en-US" sz="2200" dirty="0">
              <a:latin typeface="Calibri" pitchFamily="34" charset="0"/>
            </a:endParaRPr>
          </a:p>
          <a:p>
            <a:pPr marL="342900" indent="-342900">
              <a:spcAft>
                <a:spcPts val="400"/>
              </a:spcAft>
              <a:buSzPct val="110000"/>
              <a:buFont typeface="Arial" pitchFamily="34" charset="0"/>
              <a:buChar char="•"/>
            </a:pPr>
            <a:r>
              <a:rPr lang="en-US" sz="2200" dirty="0" smtClean="0">
                <a:latin typeface="Calibri" pitchFamily="34" charset="0"/>
              </a:rPr>
              <a:t>Distribute clinical PAR inventory</a:t>
            </a:r>
          </a:p>
          <a:p>
            <a:pPr marL="342900" indent="-342900">
              <a:spcAft>
                <a:spcPts val="400"/>
              </a:spcAft>
              <a:buSzPct val="110000"/>
              <a:buFont typeface="Arial" pitchFamily="34" charset="0"/>
              <a:buChar char="•"/>
            </a:pPr>
            <a:r>
              <a:rPr lang="en-US" sz="2200" dirty="0">
                <a:latin typeface="Calibri" pitchFamily="34" charset="0"/>
              </a:rPr>
              <a:t>Ensure that materials are received and accounted </a:t>
            </a:r>
            <a:r>
              <a:rPr lang="en-US" sz="2200" dirty="0" smtClean="0">
                <a:latin typeface="Calibri" pitchFamily="34" charset="0"/>
              </a:rPr>
              <a:t/>
            </a:r>
            <a:br>
              <a:rPr lang="en-US" sz="2200" dirty="0" smtClean="0">
                <a:latin typeface="Calibri" pitchFamily="34" charset="0"/>
              </a:rPr>
            </a:br>
            <a:r>
              <a:rPr lang="en-US" sz="2200" dirty="0" smtClean="0">
                <a:latin typeface="Calibri" pitchFamily="34" charset="0"/>
              </a:rPr>
              <a:t>for</a:t>
            </a:r>
            <a:r>
              <a:rPr lang="en-US" sz="2200" dirty="0">
                <a:latin typeface="Calibri" pitchFamily="34" charset="0"/>
              </a:rPr>
              <a:t>, </a:t>
            </a:r>
            <a:r>
              <a:rPr lang="en-US" sz="2200" dirty="0" smtClean="0">
                <a:latin typeface="Calibri" pitchFamily="34" charset="0"/>
              </a:rPr>
              <a:t>and </a:t>
            </a:r>
            <a:r>
              <a:rPr lang="en-US" sz="2200" dirty="0">
                <a:latin typeface="Calibri" pitchFamily="34" charset="0"/>
              </a:rPr>
              <a:t>that they are distributed in a safe, timely </a:t>
            </a:r>
            <a:r>
              <a:rPr lang="en-US" sz="2200" dirty="0" smtClean="0">
                <a:latin typeface="Calibri" pitchFamily="34" charset="0"/>
              </a:rPr>
              <a:t/>
            </a:r>
            <a:br>
              <a:rPr lang="en-US" sz="2200" dirty="0" smtClean="0">
                <a:latin typeface="Calibri" pitchFamily="34" charset="0"/>
              </a:rPr>
            </a:br>
            <a:r>
              <a:rPr lang="en-US" sz="2200" dirty="0" smtClean="0">
                <a:latin typeface="Calibri" pitchFamily="34" charset="0"/>
              </a:rPr>
              <a:t>and efficient manner</a:t>
            </a:r>
            <a:endParaRPr lang="en-US" dirty="0">
              <a:latin typeface="Calibri" pitchFamily="34" charset="0"/>
            </a:endParaRPr>
          </a:p>
        </p:txBody>
      </p:sp>
      <p:sp>
        <p:nvSpPr>
          <p:cNvPr id="3" name="Rectangle 2"/>
          <p:cNvSpPr txBox="1">
            <a:spLocks noChangeArrowheads="1"/>
          </p:cNvSpPr>
          <p:nvPr/>
        </p:nvSpPr>
        <p:spPr>
          <a:xfrm>
            <a:off x="228600" y="381000"/>
            <a:ext cx="8382000" cy="685800"/>
          </a:xfrm>
          <a:prstGeom prst="rect">
            <a:avLst/>
          </a:prstGeom>
          <a:noFill/>
        </p:spPr>
        <p:txBody>
          <a:bodyPr vert="horz" anchor="b">
            <a:noAutofit/>
          </a:bodyPr>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a:r>
              <a:rPr lang="en-US" sz="3400" dirty="0" smtClean="0">
                <a:solidFill>
                  <a:schemeClr val="accent1"/>
                </a:solidFill>
                <a:latin typeface="Times New Roman" pitchFamily="18" charset="0"/>
                <a:cs typeface="Times New Roman" pitchFamily="18" charset="0"/>
              </a:rPr>
              <a:t>MLM </a:t>
            </a:r>
            <a:r>
              <a:rPr lang="en-US" sz="3400" dirty="0" smtClean="0">
                <a:solidFill>
                  <a:schemeClr val="accent1"/>
                </a:solidFill>
                <a:latin typeface="Times New Roman" pitchFamily="18" charset="0"/>
                <a:cs typeface="Times New Roman" pitchFamily="18" charset="0"/>
              </a:rPr>
              <a:t>Service Areas</a:t>
            </a:r>
            <a:endParaRPr lang="en-US" sz="3400" dirty="0">
              <a:solidFill>
                <a:schemeClr val="accent1"/>
              </a:solidFill>
              <a:latin typeface="Times New Roman" pitchFamily="18" charset="0"/>
              <a:cs typeface="Times New Roman" pitchFamily="18" charset="0"/>
            </a:endParaRPr>
          </a:p>
        </p:txBody>
      </p:sp>
      <p:pic>
        <p:nvPicPr>
          <p:cNvPr id="4" name="Picture 18" descr="C:\Documents and Settings\gerjuoy\Local Settings\Temporary Internet Files\Content.IE5\6IEX1946\MP9004088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3203" y="4808261"/>
            <a:ext cx="1600200" cy="131729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32" b="8856"/>
          <a:stretch/>
        </p:blipFill>
        <p:spPr bwMode="auto">
          <a:xfrm>
            <a:off x="6398664" y="297180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603" t="3464" r="2985" b="3846"/>
          <a:stretch/>
        </p:blipFill>
        <p:spPr>
          <a:xfrm>
            <a:off x="365333" y="228600"/>
            <a:ext cx="1692067" cy="1279820"/>
          </a:xfrm>
          <a:prstGeom prst="rect">
            <a:avLst/>
          </a:prstGeom>
        </p:spPr>
      </p:pic>
    </p:spTree>
    <p:extLst>
      <p:ext uri="{BB962C8B-B14F-4D97-AF65-F5344CB8AC3E}">
        <p14:creationId xmlns:p14="http://schemas.microsoft.com/office/powerpoint/2010/main" val="37862866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28600" y="533400"/>
            <a:ext cx="8382000" cy="762000"/>
          </a:xfrm>
          <a:noFill/>
        </p:spPr>
        <p:txBody>
          <a:bodyPr vert="horz" anchor="b">
            <a:noAutofit/>
          </a:bodyPr>
          <a:lstStyle/>
          <a:p>
            <a:pPr algn="ctr"/>
            <a:r>
              <a:rPr lang="en-US" sz="3600" dirty="0" smtClean="0">
                <a:solidFill>
                  <a:schemeClr val="accent1"/>
                </a:solidFill>
                <a:latin typeface="Times New Roman" pitchFamily="18" charset="0"/>
                <a:cs typeface="Times New Roman" pitchFamily="18" charset="0"/>
              </a:rPr>
              <a:t>MLM </a:t>
            </a:r>
            <a:r>
              <a:rPr lang="en-US" sz="3600" dirty="0">
                <a:solidFill>
                  <a:schemeClr val="accent1"/>
                </a:solidFill>
                <a:latin typeface="Times New Roman" pitchFamily="18" charset="0"/>
                <a:cs typeface="Times New Roman" pitchFamily="18" charset="0"/>
              </a:rPr>
              <a:t>Service Areas</a:t>
            </a:r>
          </a:p>
        </p:txBody>
      </p:sp>
      <p:sp>
        <p:nvSpPr>
          <p:cNvPr id="17411" name="Rectangle 4"/>
          <p:cNvSpPr>
            <a:spLocks noGrp="1" noChangeArrowheads="1"/>
          </p:cNvSpPr>
          <p:nvPr>
            <p:ph type="body" sz="half" idx="4294967295"/>
          </p:nvPr>
        </p:nvSpPr>
        <p:spPr>
          <a:xfrm>
            <a:off x="533400" y="1447800"/>
            <a:ext cx="7848600" cy="3886200"/>
          </a:xfrm>
          <a:noFill/>
        </p:spPr>
        <p:txBody>
          <a:bodyPr/>
          <a:lstStyle/>
          <a:p>
            <a:pPr marL="0" indent="0" algn="ctr" eaLnBrk="1" hangingPunct="1">
              <a:buNone/>
            </a:pPr>
            <a:r>
              <a:rPr lang="en-US" sz="2800" b="1" u="sng" dirty="0" smtClean="0">
                <a:solidFill>
                  <a:schemeClr val="accent1"/>
                </a:solidFill>
                <a:latin typeface="Calibri" pitchFamily="34" charset="0"/>
              </a:rPr>
              <a:t>Property Administration/Capital Assets</a:t>
            </a:r>
          </a:p>
          <a:p>
            <a:pPr eaLnBrk="1" hangingPunct="1">
              <a:buSzPct val="110000"/>
              <a:buFont typeface="Arial" pitchFamily="34" charset="0"/>
              <a:buChar char="•"/>
            </a:pPr>
            <a:r>
              <a:rPr lang="en-US" sz="2400" dirty="0" smtClean="0">
                <a:latin typeface="Calibri" pitchFamily="34" charset="0"/>
              </a:rPr>
              <a:t>Update the Health Center’s equipment inventory data file</a:t>
            </a:r>
          </a:p>
          <a:p>
            <a:pPr eaLnBrk="1" hangingPunct="1">
              <a:buSzPct val="110000"/>
              <a:buFont typeface="Arial" pitchFamily="34" charset="0"/>
              <a:buChar char="•"/>
            </a:pPr>
            <a:r>
              <a:rPr lang="en-US" sz="2400" dirty="0" smtClean="0">
                <a:latin typeface="Calibri" pitchFamily="34" charset="0"/>
              </a:rPr>
              <a:t>Reconcile the equipment inventory data file to expenditure information</a:t>
            </a:r>
          </a:p>
          <a:p>
            <a:pPr eaLnBrk="1" hangingPunct="1">
              <a:buSzPct val="110000"/>
              <a:buFont typeface="Arial" pitchFamily="34" charset="0"/>
              <a:buChar char="•"/>
            </a:pPr>
            <a:r>
              <a:rPr lang="en-US" sz="2400" dirty="0" smtClean="0">
                <a:latin typeface="Calibri" pitchFamily="34" charset="0"/>
              </a:rPr>
              <a:t>Conduct physical inventories throughout Health Center as required</a:t>
            </a:r>
          </a:p>
          <a:p>
            <a:pPr eaLnBrk="1" hangingPunct="1">
              <a:buSzPct val="110000"/>
              <a:buFont typeface="Arial" pitchFamily="34" charset="0"/>
              <a:buChar char="•"/>
            </a:pPr>
            <a:r>
              <a:rPr lang="en-US" sz="2400" dirty="0" smtClean="0">
                <a:latin typeface="Calibri" pitchFamily="34" charset="0"/>
              </a:rPr>
              <a:t>New Acquisition Control (tag &amp; inventory)</a:t>
            </a:r>
          </a:p>
          <a:p>
            <a:pPr eaLnBrk="1" hangingPunct="1">
              <a:buSzPct val="110000"/>
              <a:buFont typeface="Arial" pitchFamily="34" charset="0"/>
              <a:buChar char="•"/>
            </a:pPr>
            <a:r>
              <a:rPr lang="en-US" sz="2400" dirty="0" smtClean="0">
                <a:latin typeface="Calibri" pitchFamily="34" charset="0"/>
              </a:rPr>
              <a:t>Loss Reporting</a:t>
            </a:r>
          </a:p>
          <a:p>
            <a:pPr eaLnBrk="1" hangingPunct="1">
              <a:buSzPct val="110000"/>
              <a:buFont typeface="Arial" pitchFamily="34" charset="0"/>
              <a:buChar char="•"/>
            </a:pPr>
            <a:endParaRPr lang="en-US" sz="2400" dirty="0" smtClean="0">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886200"/>
            <a:ext cx="2053222" cy="13596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846320"/>
            <a:ext cx="2911929" cy="1630680"/>
          </a:xfrm>
          <a:prstGeom prst="rect">
            <a:avLst/>
          </a:prstGeom>
        </p:spPr>
      </p:pic>
    </p:spTree>
    <p:extLst>
      <p:ext uri="{BB962C8B-B14F-4D97-AF65-F5344CB8AC3E}">
        <p14:creationId xmlns:p14="http://schemas.microsoft.com/office/powerpoint/2010/main" val="2165886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body" sz="half" idx="4294967295"/>
          </p:nvPr>
        </p:nvSpPr>
        <p:spPr>
          <a:xfrm>
            <a:off x="304800" y="1447800"/>
            <a:ext cx="8305800" cy="4191000"/>
          </a:xfrm>
          <a:noFill/>
        </p:spPr>
        <p:txBody>
          <a:bodyPr/>
          <a:lstStyle/>
          <a:p>
            <a:pPr marL="0" indent="0" algn="ctr" eaLnBrk="1" hangingPunct="1">
              <a:lnSpc>
                <a:spcPct val="80000"/>
              </a:lnSpc>
              <a:spcBef>
                <a:spcPts val="1000"/>
              </a:spcBef>
              <a:buNone/>
            </a:pPr>
            <a:r>
              <a:rPr lang="en-US" sz="2800" b="1" u="sng" dirty="0">
                <a:solidFill>
                  <a:schemeClr val="accent1"/>
                </a:solidFill>
                <a:latin typeface="Calibri" pitchFamily="34" charset="0"/>
              </a:rPr>
              <a:t>Motor Pool &amp; Fleet Operations</a:t>
            </a:r>
          </a:p>
          <a:p>
            <a:pPr eaLnBrk="1" hangingPunct="1">
              <a:lnSpc>
                <a:spcPct val="90000"/>
              </a:lnSpc>
              <a:spcBef>
                <a:spcPts val="1000"/>
              </a:spcBef>
              <a:buSzPct val="110000"/>
              <a:buFont typeface="Arial" pitchFamily="34" charset="0"/>
              <a:buChar char="•"/>
            </a:pPr>
            <a:r>
              <a:rPr lang="en-US" dirty="0" smtClean="0">
                <a:latin typeface="Calibri" pitchFamily="34" charset="0"/>
              </a:rPr>
              <a:t>Maintain a fleet of passenger vehicles, vans and trucks to support the business needs of all Health Center departments</a:t>
            </a:r>
          </a:p>
          <a:p>
            <a:pPr lvl="1">
              <a:lnSpc>
                <a:spcPct val="90000"/>
              </a:lnSpc>
              <a:spcBef>
                <a:spcPts val="1000"/>
              </a:spcBef>
              <a:buSzPct val="110000"/>
              <a:buFont typeface="Arial" pitchFamily="34" charset="0"/>
              <a:buChar char="•"/>
            </a:pPr>
            <a:r>
              <a:rPr lang="en-US" dirty="0" smtClean="0">
                <a:latin typeface="Calibri" pitchFamily="34" charset="0"/>
              </a:rPr>
              <a:t>Vehicles </a:t>
            </a:r>
            <a:r>
              <a:rPr lang="en-US" dirty="0">
                <a:latin typeface="Calibri" pitchFamily="34" charset="0"/>
              </a:rPr>
              <a:t>are available for daily rental or monthly leases</a:t>
            </a:r>
          </a:p>
          <a:p>
            <a:pPr>
              <a:lnSpc>
                <a:spcPct val="90000"/>
              </a:lnSpc>
              <a:spcBef>
                <a:spcPts val="1000"/>
              </a:spcBef>
              <a:buSzPct val="110000"/>
              <a:buFont typeface="Arial" pitchFamily="34" charset="0"/>
              <a:buChar char="•"/>
            </a:pPr>
            <a:r>
              <a:rPr lang="en-US" dirty="0" smtClean="0">
                <a:latin typeface="Calibri" pitchFamily="34" charset="0"/>
              </a:rPr>
              <a:t>Manage UCHC’s Central </a:t>
            </a:r>
            <a:r>
              <a:rPr lang="en-US" dirty="0">
                <a:latin typeface="Calibri" pitchFamily="34" charset="0"/>
              </a:rPr>
              <a:t>Motor </a:t>
            </a:r>
            <a:r>
              <a:rPr lang="en-US" dirty="0" smtClean="0">
                <a:latin typeface="Calibri" pitchFamily="34" charset="0"/>
              </a:rPr>
              <a:t>Pool, which allows departments to share the use of state vehicles for business purposes. </a:t>
            </a:r>
          </a:p>
          <a:p>
            <a:pPr lvl="1">
              <a:lnSpc>
                <a:spcPct val="90000"/>
              </a:lnSpc>
              <a:spcBef>
                <a:spcPts val="1000"/>
              </a:spcBef>
              <a:buSzPct val="110000"/>
              <a:buFont typeface="Arial" pitchFamily="34" charset="0"/>
              <a:buChar char="•"/>
            </a:pPr>
            <a:r>
              <a:rPr lang="en-US" dirty="0" smtClean="0">
                <a:latin typeface="Calibri" pitchFamily="34" charset="0"/>
              </a:rPr>
              <a:t>Daily </a:t>
            </a:r>
            <a:r>
              <a:rPr lang="en-US" dirty="0">
                <a:latin typeface="Calibri" pitchFamily="34" charset="0"/>
              </a:rPr>
              <a:t>rentals </a:t>
            </a:r>
            <a:r>
              <a:rPr lang="en-US" dirty="0" smtClean="0">
                <a:latin typeface="Calibri" pitchFamily="34" charset="0"/>
              </a:rPr>
              <a:t>available </a:t>
            </a:r>
            <a:r>
              <a:rPr lang="en-US" dirty="0">
                <a:latin typeface="Calibri" pitchFamily="34" charset="0"/>
              </a:rPr>
              <a:t>through the </a:t>
            </a:r>
            <a:r>
              <a:rPr lang="en-US" dirty="0" smtClean="0">
                <a:latin typeface="Calibri" pitchFamily="34" charset="0"/>
              </a:rPr>
              <a:t>MLM </a:t>
            </a:r>
            <a:r>
              <a:rPr lang="en-US" dirty="0" smtClean="0">
                <a:latin typeface="Calibri" pitchFamily="34" charset="0"/>
              </a:rPr>
              <a:t>Help </a:t>
            </a:r>
            <a:r>
              <a:rPr lang="en-US" dirty="0">
                <a:latin typeface="Calibri" pitchFamily="34" charset="0"/>
              </a:rPr>
              <a:t>Desk.</a:t>
            </a:r>
          </a:p>
          <a:p>
            <a:pPr eaLnBrk="1" hangingPunct="1">
              <a:lnSpc>
                <a:spcPct val="90000"/>
              </a:lnSpc>
              <a:spcBef>
                <a:spcPts val="1000"/>
              </a:spcBef>
              <a:buSzPct val="110000"/>
              <a:buFont typeface="Arial" pitchFamily="34" charset="0"/>
              <a:buChar char="•"/>
            </a:pPr>
            <a:r>
              <a:rPr lang="en-US" dirty="0" smtClean="0">
                <a:latin typeface="Calibri" pitchFamily="34" charset="0"/>
              </a:rPr>
              <a:t>Special event bus/transportation program to support UCHC’s business needs</a:t>
            </a:r>
            <a:endParaRPr lang="en-US" dirty="0">
              <a:latin typeface="Calibri" pitchFamily="34" charset="0"/>
            </a:endParaRPr>
          </a:p>
          <a:p>
            <a:pPr eaLnBrk="1" hangingPunct="1">
              <a:lnSpc>
                <a:spcPct val="80000"/>
              </a:lnSpc>
              <a:spcBef>
                <a:spcPts val="1000"/>
              </a:spcBef>
            </a:pPr>
            <a:endParaRPr lang="en-US" dirty="0" smtClean="0">
              <a:latin typeface="Calibri" pitchFamily="34" charset="0"/>
            </a:endParaRPr>
          </a:p>
          <a:p>
            <a:pPr eaLnBrk="1" hangingPunct="1">
              <a:lnSpc>
                <a:spcPct val="80000"/>
              </a:lnSpc>
              <a:spcBef>
                <a:spcPts val="1000"/>
              </a:spcBef>
            </a:pPr>
            <a:endParaRPr lang="en-US" sz="2400" dirty="0" smtClean="0">
              <a:latin typeface="Times New Roman" charset="0"/>
            </a:endParaRPr>
          </a:p>
        </p:txBody>
      </p:sp>
      <p:sp>
        <p:nvSpPr>
          <p:cNvPr id="4" name="Rectangle 2"/>
          <p:cNvSpPr txBox="1">
            <a:spLocks noChangeArrowheads="1"/>
          </p:cNvSpPr>
          <p:nvPr/>
        </p:nvSpPr>
        <p:spPr>
          <a:xfrm>
            <a:off x="228600" y="381000"/>
            <a:ext cx="8382000" cy="762000"/>
          </a:xfrm>
          <a:prstGeom prst="rect">
            <a:avLst/>
          </a:prstGeom>
          <a:noFill/>
        </p:spPr>
        <p:txBody>
          <a:bodyPr vert="horz" anchor="b">
            <a:noAutofit/>
          </a:bodyPr>
          <a:lstStyle>
            <a:defPPr>
              <a:defRPr lang="en-US"/>
            </a:defPPr>
            <a:lvl1pPr algn="ctr">
              <a:defRPr sz="3600" cap="small">
                <a:solidFill>
                  <a:schemeClr val="accent1"/>
                </a:solidFill>
                <a:ea typeface="+mj-ea"/>
                <a:cs typeface="Times New Roman" pitchFamily="18" charset="0"/>
              </a:defRPr>
            </a:lvl1pPr>
            <a:lvl2pPr>
              <a:defRPr sz="3000">
                <a:solidFill>
                  <a:schemeClr val="tx2"/>
                </a:solidFill>
                <a:latin typeface="Century Schoolbook" pitchFamily="18" charset="0"/>
              </a:defRPr>
            </a:lvl2pPr>
            <a:lvl3pPr>
              <a:defRPr sz="3000">
                <a:solidFill>
                  <a:schemeClr val="tx2"/>
                </a:solidFill>
                <a:latin typeface="Century Schoolbook" pitchFamily="18" charset="0"/>
              </a:defRPr>
            </a:lvl3pPr>
            <a:lvl4pPr>
              <a:defRPr sz="3000">
                <a:solidFill>
                  <a:schemeClr val="tx2"/>
                </a:solidFill>
                <a:latin typeface="Century Schoolbook" pitchFamily="18" charset="0"/>
              </a:defRPr>
            </a:lvl4pPr>
            <a:lvl5pPr>
              <a:defRPr sz="3000">
                <a:solidFill>
                  <a:schemeClr val="tx2"/>
                </a:solidFill>
                <a:latin typeface="Century Schoolbook" pitchFamily="18" charset="0"/>
              </a:defRPr>
            </a:lvl5pPr>
            <a:lvl6pPr marL="457200" fontAlgn="base">
              <a:spcBef>
                <a:spcPct val="0"/>
              </a:spcBef>
              <a:spcAft>
                <a:spcPct val="0"/>
              </a:spcAft>
              <a:defRPr sz="3000">
                <a:solidFill>
                  <a:schemeClr val="tx2"/>
                </a:solidFill>
                <a:latin typeface="Century Schoolbook" pitchFamily="18" charset="0"/>
              </a:defRPr>
            </a:lvl6pPr>
            <a:lvl7pPr marL="914400" fontAlgn="base">
              <a:spcBef>
                <a:spcPct val="0"/>
              </a:spcBef>
              <a:spcAft>
                <a:spcPct val="0"/>
              </a:spcAft>
              <a:defRPr sz="3000">
                <a:solidFill>
                  <a:schemeClr val="tx2"/>
                </a:solidFill>
                <a:latin typeface="Century Schoolbook" pitchFamily="18" charset="0"/>
              </a:defRPr>
            </a:lvl7pPr>
            <a:lvl8pPr marL="1371600" fontAlgn="base">
              <a:spcBef>
                <a:spcPct val="0"/>
              </a:spcBef>
              <a:spcAft>
                <a:spcPct val="0"/>
              </a:spcAft>
              <a:defRPr sz="3000">
                <a:solidFill>
                  <a:schemeClr val="tx2"/>
                </a:solidFill>
                <a:latin typeface="Century Schoolbook" pitchFamily="18" charset="0"/>
              </a:defRPr>
            </a:lvl8pPr>
            <a:lvl9pPr marL="1828800" fontAlgn="base">
              <a:spcBef>
                <a:spcPct val="0"/>
              </a:spcBef>
              <a:spcAft>
                <a:spcPct val="0"/>
              </a:spcAft>
              <a:defRPr sz="3000">
                <a:solidFill>
                  <a:schemeClr val="tx2"/>
                </a:solidFill>
                <a:latin typeface="Century Schoolbook" pitchFamily="18" charset="0"/>
              </a:defRPr>
            </a:lvl9pPr>
          </a:lstStyle>
          <a:p>
            <a:r>
              <a:rPr lang="en-US" dirty="0" smtClean="0"/>
              <a:t>MLM </a:t>
            </a:r>
            <a:r>
              <a:rPr lang="en-US" dirty="0"/>
              <a:t>Service Areas</a:t>
            </a:r>
          </a:p>
        </p:txBody>
      </p:sp>
      <p:pic>
        <p:nvPicPr>
          <p:cNvPr id="9220" name="Picture 4" descr="C:\Documents and Settings\gerjuoy\Local Settings\Temporary Internet Files\Content.IE5\M0LVJA9V\MC900251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5105400"/>
            <a:ext cx="1600200" cy="118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192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body" sz="half" idx="4294967295"/>
          </p:nvPr>
        </p:nvSpPr>
        <p:spPr>
          <a:xfrm>
            <a:off x="228600" y="1600200"/>
            <a:ext cx="8382000" cy="4343400"/>
          </a:xfrm>
          <a:noFill/>
        </p:spPr>
        <p:txBody>
          <a:bodyPr>
            <a:normAutofit/>
          </a:bodyPr>
          <a:lstStyle/>
          <a:p>
            <a:pPr marL="0" indent="0" algn="ctr" eaLnBrk="1" hangingPunct="1">
              <a:lnSpc>
                <a:spcPct val="90000"/>
              </a:lnSpc>
              <a:buNone/>
            </a:pPr>
            <a:r>
              <a:rPr lang="en-US" sz="2800" b="1" u="sng" dirty="0">
                <a:solidFill>
                  <a:schemeClr val="accent1"/>
                </a:solidFill>
                <a:latin typeface="Calibri" pitchFamily="34" charset="0"/>
              </a:rPr>
              <a:t>Clinical </a:t>
            </a:r>
            <a:r>
              <a:rPr lang="en-US" sz="2800" b="1" u="sng" dirty="0" smtClean="0">
                <a:solidFill>
                  <a:schemeClr val="accent1"/>
                </a:solidFill>
                <a:latin typeface="Calibri" pitchFamily="34" charset="0"/>
              </a:rPr>
              <a:t>Inventory &amp; Supply Chain</a:t>
            </a:r>
          </a:p>
          <a:p>
            <a:pPr>
              <a:lnSpc>
                <a:spcPct val="90000"/>
              </a:lnSpc>
              <a:buSzPct val="110000"/>
              <a:buFont typeface="Arial" pitchFamily="34" charset="0"/>
              <a:buChar char="•"/>
            </a:pPr>
            <a:r>
              <a:rPr lang="en-US" dirty="0" smtClean="0">
                <a:latin typeface="Calibri" pitchFamily="34" charset="0"/>
              </a:rPr>
              <a:t>Ensure proper placement &amp; distribution of all items within the clinical inventory formulary</a:t>
            </a:r>
          </a:p>
          <a:p>
            <a:pPr>
              <a:lnSpc>
                <a:spcPct val="90000"/>
              </a:lnSpc>
              <a:buSzPct val="110000"/>
              <a:buFont typeface="Arial" pitchFamily="34" charset="0"/>
              <a:buChar char="•"/>
            </a:pPr>
            <a:r>
              <a:rPr lang="en-US" dirty="0" smtClean="0">
                <a:latin typeface="Calibri" pitchFamily="34" charset="0"/>
              </a:rPr>
              <a:t>Maintain </a:t>
            </a:r>
            <a:r>
              <a:rPr lang="en-US" dirty="0">
                <a:latin typeface="Calibri" pitchFamily="34" charset="0"/>
              </a:rPr>
              <a:t>&amp; monitor inventories in the hospital &amp; </a:t>
            </a:r>
            <a:r>
              <a:rPr lang="en-US" dirty="0" smtClean="0">
                <a:latin typeface="Calibri" pitchFamily="34" charset="0"/>
              </a:rPr>
              <a:t>clinical </a:t>
            </a:r>
            <a:r>
              <a:rPr lang="en-US" dirty="0">
                <a:latin typeface="Calibri" pitchFamily="34" charset="0"/>
              </a:rPr>
              <a:t>enterprise</a:t>
            </a:r>
          </a:p>
          <a:p>
            <a:pPr>
              <a:lnSpc>
                <a:spcPct val="90000"/>
              </a:lnSpc>
              <a:buSzPct val="110000"/>
              <a:buFont typeface="Arial" pitchFamily="34" charset="0"/>
              <a:buChar char="•"/>
            </a:pPr>
            <a:r>
              <a:rPr lang="en-US" dirty="0" smtClean="0">
                <a:latin typeface="Calibri" pitchFamily="34" charset="0"/>
              </a:rPr>
              <a:t>Enter Requisitions </a:t>
            </a:r>
            <a:r>
              <a:rPr lang="en-US" dirty="0">
                <a:latin typeface="Calibri" pitchFamily="34" charset="0"/>
              </a:rPr>
              <a:t>into</a:t>
            </a:r>
            <a:r>
              <a:rPr lang="en-US" dirty="0" smtClean="0">
                <a:latin typeface="Calibri" pitchFamily="34" charset="0"/>
              </a:rPr>
              <a:t> HuskyBuy for clinical supplies</a:t>
            </a:r>
            <a:endParaRPr lang="en-US" dirty="0">
              <a:latin typeface="Calibri" pitchFamily="34" charset="0"/>
            </a:endParaRPr>
          </a:p>
          <a:p>
            <a:pPr>
              <a:buSzPct val="110000"/>
              <a:buFont typeface="Arial" pitchFamily="34" charset="0"/>
              <a:buChar char="•"/>
            </a:pPr>
            <a:r>
              <a:rPr lang="en-US" dirty="0" smtClean="0">
                <a:latin typeface="Calibri" pitchFamily="34" charset="0"/>
              </a:rPr>
              <a:t>Work with clinical </a:t>
            </a:r>
            <a:r>
              <a:rPr lang="en-US" dirty="0">
                <a:latin typeface="Calibri" pitchFamily="34" charset="0"/>
              </a:rPr>
              <a:t>leadership and Procurement </a:t>
            </a:r>
            <a:r>
              <a:rPr lang="en-US" dirty="0" smtClean="0">
                <a:latin typeface="Calibri" pitchFamily="34" charset="0"/>
              </a:rPr>
              <a:t>Department on Value Analysis and the development of product standards for the clinical enterprise</a:t>
            </a:r>
            <a:endParaRPr lang="en-US" dirty="0">
              <a:latin typeface="Calibri" pitchFamily="34" charset="0"/>
            </a:endParaRPr>
          </a:p>
          <a:p>
            <a:pPr>
              <a:lnSpc>
                <a:spcPct val="90000"/>
              </a:lnSpc>
              <a:buSzPct val="110000"/>
              <a:buFont typeface="Arial" pitchFamily="34" charset="0"/>
              <a:buChar char="•"/>
            </a:pPr>
            <a:r>
              <a:rPr lang="en-US" dirty="0" smtClean="0">
                <a:latin typeface="Calibri" pitchFamily="34" charset="0"/>
              </a:rPr>
              <a:t>Coordinate the evaluation </a:t>
            </a:r>
            <a:r>
              <a:rPr lang="en-US" dirty="0">
                <a:latin typeface="Calibri" pitchFamily="34" charset="0"/>
              </a:rPr>
              <a:t>and </a:t>
            </a:r>
            <a:r>
              <a:rPr lang="en-US" dirty="0" smtClean="0">
                <a:latin typeface="Calibri" pitchFamily="34" charset="0"/>
              </a:rPr>
              <a:t>trial </a:t>
            </a:r>
            <a:r>
              <a:rPr lang="en-US" dirty="0">
                <a:latin typeface="Calibri" pitchFamily="34" charset="0"/>
              </a:rPr>
              <a:t>of </a:t>
            </a:r>
            <a:r>
              <a:rPr lang="en-US" dirty="0" smtClean="0">
                <a:latin typeface="Calibri" pitchFamily="34" charset="0"/>
              </a:rPr>
              <a:t>new </a:t>
            </a:r>
            <a:br>
              <a:rPr lang="en-US" dirty="0" smtClean="0">
                <a:latin typeface="Calibri" pitchFamily="34" charset="0"/>
              </a:rPr>
            </a:br>
            <a:r>
              <a:rPr lang="en-US" dirty="0" smtClean="0">
                <a:latin typeface="Calibri" pitchFamily="34" charset="0"/>
              </a:rPr>
              <a:t>clinical equipment </a:t>
            </a:r>
            <a:r>
              <a:rPr lang="en-US" dirty="0">
                <a:latin typeface="Calibri" pitchFamily="34" charset="0"/>
              </a:rPr>
              <a:t>and </a:t>
            </a:r>
            <a:r>
              <a:rPr lang="en-US" dirty="0" smtClean="0">
                <a:latin typeface="Calibri" pitchFamily="34" charset="0"/>
              </a:rPr>
              <a:t>supplies</a:t>
            </a:r>
          </a:p>
          <a:p>
            <a:pPr>
              <a:lnSpc>
                <a:spcPct val="90000"/>
              </a:lnSpc>
              <a:buSzPct val="110000"/>
              <a:buFont typeface="Arial" pitchFamily="34" charset="0"/>
              <a:buChar char="•"/>
            </a:pPr>
            <a:endParaRPr lang="en-US" dirty="0">
              <a:latin typeface="Calibri" pitchFamily="34" charset="0"/>
            </a:endParaRPr>
          </a:p>
        </p:txBody>
      </p:sp>
      <p:sp>
        <p:nvSpPr>
          <p:cNvPr id="4" name="Rectangle 2"/>
          <p:cNvSpPr txBox="1">
            <a:spLocks noChangeArrowheads="1"/>
          </p:cNvSpPr>
          <p:nvPr/>
        </p:nvSpPr>
        <p:spPr>
          <a:xfrm>
            <a:off x="228600" y="381000"/>
            <a:ext cx="8382000" cy="762000"/>
          </a:xfrm>
          <a:prstGeom prst="rect">
            <a:avLst/>
          </a:prstGeom>
          <a:noFill/>
        </p:spPr>
        <p:txBody>
          <a:bodyPr vert="horz" anchor="b">
            <a:noAutofit/>
          </a:bodyPr>
          <a:lstStyle>
            <a:defPPr>
              <a:defRPr lang="en-US"/>
            </a:defPPr>
            <a:lvl1pPr algn="ctr">
              <a:defRPr sz="3600" cap="small">
                <a:solidFill>
                  <a:schemeClr val="accent1"/>
                </a:solidFill>
                <a:ea typeface="+mj-ea"/>
                <a:cs typeface="Times New Roman" pitchFamily="18" charset="0"/>
              </a:defRPr>
            </a:lvl1pPr>
            <a:lvl2pPr>
              <a:defRPr sz="3000">
                <a:solidFill>
                  <a:schemeClr val="tx2"/>
                </a:solidFill>
                <a:latin typeface="Century Schoolbook" pitchFamily="18" charset="0"/>
              </a:defRPr>
            </a:lvl2pPr>
            <a:lvl3pPr>
              <a:defRPr sz="3000">
                <a:solidFill>
                  <a:schemeClr val="tx2"/>
                </a:solidFill>
                <a:latin typeface="Century Schoolbook" pitchFamily="18" charset="0"/>
              </a:defRPr>
            </a:lvl3pPr>
            <a:lvl4pPr>
              <a:defRPr sz="3000">
                <a:solidFill>
                  <a:schemeClr val="tx2"/>
                </a:solidFill>
                <a:latin typeface="Century Schoolbook" pitchFamily="18" charset="0"/>
              </a:defRPr>
            </a:lvl4pPr>
            <a:lvl5pPr>
              <a:defRPr sz="3000">
                <a:solidFill>
                  <a:schemeClr val="tx2"/>
                </a:solidFill>
                <a:latin typeface="Century Schoolbook" pitchFamily="18" charset="0"/>
              </a:defRPr>
            </a:lvl5pPr>
            <a:lvl6pPr marL="457200" fontAlgn="base">
              <a:spcBef>
                <a:spcPct val="0"/>
              </a:spcBef>
              <a:spcAft>
                <a:spcPct val="0"/>
              </a:spcAft>
              <a:defRPr sz="3000">
                <a:solidFill>
                  <a:schemeClr val="tx2"/>
                </a:solidFill>
                <a:latin typeface="Century Schoolbook" pitchFamily="18" charset="0"/>
              </a:defRPr>
            </a:lvl6pPr>
            <a:lvl7pPr marL="914400" fontAlgn="base">
              <a:spcBef>
                <a:spcPct val="0"/>
              </a:spcBef>
              <a:spcAft>
                <a:spcPct val="0"/>
              </a:spcAft>
              <a:defRPr sz="3000">
                <a:solidFill>
                  <a:schemeClr val="tx2"/>
                </a:solidFill>
                <a:latin typeface="Century Schoolbook" pitchFamily="18" charset="0"/>
              </a:defRPr>
            </a:lvl7pPr>
            <a:lvl8pPr marL="1371600" fontAlgn="base">
              <a:spcBef>
                <a:spcPct val="0"/>
              </a:spcBef>
              <a:spcAft>
                <a:spcPct val="0"/>
              </a:spcAft>
              <a:defRPr sz="3000">
                <a:solidFill>
                  <a:schemeClr val="tx2"/>
                </a:solidFill>
                <a:latin typeface="Century Schoolbook" pitchFamily="18" charset="0"/>
              </a:defRPr>
            </a:lvl8pPr>
            <a:lvl9pPr marL="1828800" fontAlgn="base">
              <a:spcBef>
                <a:spcPct val="0"/>
              </a:spcBef>
              <a:spcAft>
                <a:spcPct val="0"/>
              </a:spcAft>
              <a:defRPr sz="3000">
                <a:solidFill>
                  <a:schemeClr val="tx2"/>
                </a:solidFill>
                <a:latin typeface="Century Schoolbook" pitchFamily="18" charset="0"/>
              </a:defRPr>
            </a:lvl9pPr>
          </a:lstStyle>
          <a:p>
            <a:r>
              <a:rPr lang="en-US" dirty="0" smtClean="0"/>
              <a:t>MLM </a:t>
            </a:r>
            <a:r>
              <a:rPr lang="en-US" dirty="0"/>
              <a:t>Service Areas</a:t>
            </a:r>
          </a:p>
        </p:txBody>
      </p:sp>
      <p:pic>
        <p:nvPicPr>
          <p:cNvPr id="5" name="Picture 2" descr="C:\Documents and Settings\gerjuoy\Local Settings\Temporary Internet Files\Content.IE5\M0LVJA9V\MP900442421[1].jpg"/>
          <p:cNvPicPr>
            <a:picLocks noChangeAspect="1" noChangeArrowheads="1"/>
          </p:cNvPicPr>
          <p:nvPr/>
        </p:nvPicPr>
        <p:blipFill>
          <a:blip r:embed="rId2" cstate="print"/>
          <a:srcRect/>
          <a:stretch>
            <a:fillRect/>
          </a:stretch>
        </p:blipFill>
        <p:spPr bwMode="auto">
          <a:xfrm>
            <a:off x="533400" y="381000"/>
            <a:ext cx="1057409" cy="1600200"/>
          </a:xfrm>
          <a:prstGeom prst="rect">
            <a:avLst/>
          </a:prstGeom>
          <a:noFill/>
        </p:spPr>
      </p:pic>
      <p:pic>
        <p:nvPicPr>
          <p:cNvPr id="6" name="Picture 3" descr="C:\Documents and Settings\gerjuoy\Local Settings\Temporary Internet Files\Content.IE5\WHMFW9MN\MP900321071[1].jpg"/>
          <p:cNvPicPr>
            <a:picLocks noChangeAspect="1" noChangeArrowheads="1"/>
          </p:cNvPicPr>
          <p:nvPr/>
        </p:nvPicPr>
        <p:blipFill>
          <a:blip r:embed="rId3" cstate="print"/>
          <a:srcRect/>
          <a:stretch>
            <a:fillRect/>
          </a:stretch>
        </p:blipFill>
        <p:spPr bwMode="auto">
          <a:xfrm>
            <a:off x="6172200" y="4953000"/>
            <a:ext cx="1676400" cy="1287684"/>
          </a:xfrm>
          <a:prstGeom prst="rect">
            <a:avLst/>
          </a:prstGeom>
          <a:noFill/>
        </p:spPr>
      </p:pic>
      <p:pic>
        <p:nvPicPr>
          <p:cNvPr id="7" name="Picture 4" descr="C:\Documents and Settings\gerjuoy\Local Settings\Temporary Internet Files\Content.IE5\DWHP7DHB\MP90032105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0996" y="381000"/>
            <a:ext cx="1144804" cy="160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315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body" sz="half" idx="4294967295"/>
          </p:nvPr>
        </p:nvSpPr>
        <p:spPr>
          <a:xfrm>
            <a:off x="384163" y="1371600"/>
            <a:ext cx="8153400" cy="4267200"/>
          </a:xfrm>
          <a:noFill/>
        </p:spPr>
        <p:txBody>
          <a:bodyPr/>
          <a:lstStyle/>
          <a:p>
            <a:pPr marL="0" indent="0" algn="ctr" eaLnBrk="1" hangingPunct="1">
              <a:spcBef>
                <a:spcPts val="1000"/>
              </a:spcBef>
              <a:buNone/>
            </a:pPr>
            <a:r>
              <a:rPr lang="en-US" sz="2800" b="1" u="sng" dirty="0" smtClean="0">
                <a:solidFill>
                  <a:schemeClr val="accent1"/>
                </a:solidFill>
                <a:latin typeface="Calibri" pitchFamily="34" charset="0"/>
              </a:rPr>
              <a:t>Warehouse Services</a:t>
            </a:r>
          </a:p>
          <a:p>
            <a:pPr marL="0" indent="0" algn="ctr" eaLnBrk="1" hangingPunct="1">
              <a:spcBef>
                <a:spcPts val="1000"/>
              </a:spcBef>
              <a:buNone/>
            </a:pPr>
            <a:endParaRPr lang="en-US" sz="1200" b="1" u="sng" dirty="0" smtClean="0">
              <a:solidFill>
                <a:schemeClr val="accent1"/>
              </a:solidFill>
              <a:latin typeface="Calibri" pitchFamily="34" charset="0"/>
            </a:endParaRPr>
          </a:p>
          <a:p>
            <a:pPr>
              <a:lnSpc>
                <a:spcPct val="80000"/>
              </a:lnSpc>
              <a:spcBef>
                <a:spcPts val="1000"/>
              </a:spcBef>
              <a:buSzPct val="110000"/>
              <a:buFont typeface="Arial" pitchFamily="34" charset="0"/>
              <a:buChar char="•"/>
            </a:pPr>
            <a:r>
              <a:rPr lang="en-US" dirty="0" smtClean="0">
                <a:latin typeface="Calibri" pitchFamily="34" charset="0"/>
              </a:rPr>
              <a:t>Provide short- and long-term warehouse </a:t>
            </a:r>
            <a:br>
              <a:rPr lang="en-US" dirty="0" smtClean="0">
                <a:latin typeface="Calibri" pitchFamily="34" charset="0"/>
              </a:rPr>
            </a:br>
            <a:r>
              <a:rPr lang="en-US" dirty="0" smtClean="0">
                <a:latin typeface="Calibri" pitchFamily="34" charset="0"/>
              </a:rPr>
              <a:t>storage</a:t>
            </a:r>
          </a:p>
          <a:p>
            <a:pPr eaLnBrk="1" hangingPunct="1">
              <a:lnSpc>
                <a:spcPct val="80000"/>
              </a:lnSpc>
              <a:spcBef>
                <a:spcPts val="1000"/>
              </a:spcBef>
              <a:buSzPct val="110000"/>
              <a:buFont typeface="Arial" pitchFamily="34" charset="0"/>
              <a:buChar char="•"/>
            </a:pPr>
            <a:r>
              <a:rPr lang="en-US" dirty="0" smtClean="0">
                <a:latin typeface="Calibri" pitchFamily="34" charset="0"/>
              </a:rPr>
              <a:t>Manage </a:t>
            </a:r>
            <a:r>
              <a:rPr lang="en-US" dirty="0">
                <a:latin typeface="Calibri" pitchFamily="34" charset="0"/>
              </a:rPr>
              <a:t>central inventory</a:t>
            </a:r>
          </a:p>
          <a:p>
            <a:pPr eaLnBrk="1" hangingPunct="1">
              <a:lnSpc>
                <a:spcPct val="80000"/>
              </a:lnSpc>
              <a:spcBef>
                <a:spcPts val="1000"/>
              </a:spcBef>
              <a:buSzPct val="110000"/>
              <a:buFont typeface="Arial" pitchFamily="34" charset="0"/>
              <a:buChar char="•"/>
            </a:pPr>
            <a:r>
              <a:rPr lang="en-US" dirty="0">
                <a:latin typeface="Calibri" pitchFamily="34" charset="0"/>
              </a:rPr>
              <a:t>Coordinate </a:t>
            </a:r>
            <a:r>
              <a:rPr lang="en-US" dirty="0" smtClean="0">
                <a:latin typeface="Calibri" pitchFamily="34" charset="0"/>
              </a:rPr>
              <a:t>the surplus </a:t>
            </a:r>
            <a:r>
              <a:rPr lang="en-US" dirty="0">
                <a:latin typeface="Calibri" pitchFamily="34" charset="0"/>
              </a:rPr>
              <a:t>supply and equipment </a:t>
            </a:r>
            <a:r>
              <a:rPr lang="en-US" dirty="0" smtClean="0">
                <a:latin typeface="Calibri" pitchFamily="34" charset="0"/>
              </a:rPr>
              <a:t/>
            </a:r>
            <a:br>
              <a:rPr lang="en-US" dirty="0" smtClean="0">
                <a:latin typeface="Calibri" pitchFamily="34" charset="0"/>
              </a:rPr>
            </a:br>
            <a:r>
              <a:rPr lang="en-US" dirty="0" smtClean="0">
                <a:latin typeface="Calibri" pitchFamily="34" charset="0"/>
              </a:rPr>
              <a:t>credit/exchange </a:t>
            </a:r>
            <a:r>
              <a:rPr lang="en-US" dirty="0">
                <a:latin typeface="Calibri" pitchFamily="34" charset="0"/>
              </a:rPr>
              <a:t>and disposal </a:t>
            </a:r>
            <a:r>
              <a:rPr lang="en-US" dirty="0" smtClean="0">
                <a:latin typeface="Calibri" pitchFamily="34" charset="0"/>
              </a:rPr>
              <a:t>programs</a:t>
            </a:r>
          </a:p>
          <a:p>
            <a:pPr eaLnBrk="1" hangingPunct="1">
              <a:lnSpc>
                <a:spcPct val="80000"/>
              </a:lnSpc>
              <a:spcBef>
                <a:spcPts val="1000"/>
              </a:spcBef>
              <a:buSzPct val="110000"/>
              <a:buFont typeface="Arial" pitchFamily="34" charset="0"/>
              <a:buChar char="•"/>
            </a:pPr>
            <a:r>
              <a:rPr lang="en-US" dirty="0" smtClean="0">
                <a:latin typeface="Calibri" pitchFamily="34" charset="0"/>
              </a:rPr>
              <a:t>PAR inventory </a:t>
            </a:r>
            <a:r>
              <a:rPr lang="en-US" dirty="0">
                <a:latin typeface="Calibri" pitchFamily="34" charset="0"/>
              </a:rPr>
              <a:t>for </a:t>
            </a:r>
            <a:r>
              <a:rPr lang="en-US" dirty="0" smtClean="0">
                <a:latin typeface="Calibri" pitchFamily="34" charset="0"/>
              </a:rPr>
              <a:t>JDH, UMG, SODM &amp; CMHC</a:t>
            </a:r>
            <a:endParaRPr lang="en-US" dirty="0">
              <a:latin typeface="Calibri" pitchFamily="34" charset="0"/>
            </a:endParaRPr>
          </a:p>
          <a:p>
            <a:pPr eaLnBrk="1" hangingPunct="1">
              <a:lnSpc>
                <a:spcPct val="80000"/>
              </a:lnSpc>
              <a:spcBef>
                <a:spcPts val="1000"/>
              </a:spcBef>
              <a:buSzPct val="110000"/>
              <a:buFont typeface="Arial" pitchFamily="34" charset="0"/>
              <a:buChar char="•"/>
            </a:pPr>
            <a:r>
              <a:rPr lang="en-US" dirty="0" smtClean="0">
                <a:latin typeface="Calibri" pitchFamily="34" charset="0"/>
              </a:rPr>
              <a:t>Provide on-site records storage (for records </a:t>
            </a:r>
            <a:br>
              <a:rPr lang="en-US" dirty="0" smtClean="0">
                <a:latin typeface="Calibri" pitchFamily="34" charset="0"/>
              </a:rPr>
            </a:br>
            <a:r>
              <a:rPr lang="en-US" dirty="0" smtClean="0">
                <a:latin typeface="Calibri" pitchFamily="34" charset="0"/>
              </a:rPr>
              <a:t>that are required to be </a:t>
            </a:r>
            <a:r>
              <a:rPr lang="en-US" dirty="0">
                <a:latin typeface="Calibri" pitchFamily="34" charset="0"/>
              </a:rPr>
              <a:t>retained on </a:t>
            </a:r>
            <a:r>
              <a:rPr lang="en-US" dirty="0" smtClean="0">
                <a:latin typeface="Calibri" pitchFamily="34" charset="0"/>
              </a:rPr>
              <a:t>site)</a:t>
            </a:r>
            <a:endParaRPr lang="en-US" dirty="0">
              <a:latin typeface="Calibri" pitchFamily="34" charset="0"/>
            </a:endParaRPr>
          </a:p>
          <a:p>
            <a:pPr eaLnBrk="1" hangingPunct="1">
              <a:spcBef>
                <a:spcPts val="1000"/>
              </a:spcBef>
            </a:pPr>
            <a:endParaRPr lang="en-US" dirty="0" smtClean="0">
              <a:latin typeface="Calibri" pitchFamily="34" charset="0"/>
            </a:endParaRPr>
          </a:p>
          <a:p>
            <a:pPr eaLnBrk="1" hangingPunct="1">
              <a:spcBef>
                <a:spcPts val="1000"/>
              </a:spcBef>
            </a:pPr>
            <a:endParaRPr lang="en-US" sz="2400" dirty="0" smtClean="0">
              <a:latin typeface="Times New Roman" charset="0"/>
            </a:endParaRPr>
          </a:p>
        </p:txBody>
      </p:sp>
      <p:sp>
        <p:nvSpPr>
          <p:cNvPr id="4" name="Rectangle 2"/>
          <p:cNvSpPr txBox="1">
            <a:spLocks noChangeArrowheads="1"/>
          </p:cNvSpPr>
          <p:nvPr/>
        </p:nvSpPr>
        <p:spPr>
          <a:xfrm>
            <a:off x="228600" y="457200"/>
            <a:ext cx="8382000" cy="762000"/>
          </a:xfrm>
          <a:prstGeom prst="rect">
            <a:avLst/>
          </a:prstGeom>
          <a:noFill/>
        </p:spPr>
        <p:txBody>
          <a:bodyPr vert="horz" anchor="b">
            <a:noAutofit/>
          </a:bodyPr>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a:r>
              <a:rPr lang="en-US" sz="3600" dirty="0" smtClean="0">
                <a:solidFill>
                  <a:schemeClr val="accent1"/>
                </a:solidFill>
                <a:latin typeface="Times New Roman" pitchFamily="18" charset="0"/>
                <a:cs typeface="Times New Roman" pitchFamily="18" charset="0"/>
              </a:rPr>
              <a:t>MLM </a:t>
            </a:r>
            <a:r>
              <a:rPr lang="en-US" sz="3600" dirty="0">
                <a:solidFill>
                  <a:schemeClr val="accent1"/>
                </a:solidFill>
                <a:latin typeface="Times New Roman" pitchFamily="18" charset="0"/>
                <a:cs typeface="Times New Roman" pitchFamily="18" charset="0"/>
              </a:rPr>
              <a:t>Service Areas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876" y="462897"/>
            <a:ext cx="1730523" cy="145361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676400"/>
            <a:ext cx="2212963" cy="14660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683" y="3810000"/>
            <a:ext cx="2020880" cy="1345922"/>
          </a:xfrm>
          <a:prstGeom prst="rect">
            <a:avLst/>
          </a:prstGeom>
        </p:spPr>
      </p:pic>
    </p:spTree>
    <p:extLst>
      <p:ext uri="{BB962C8B-B14F-4D97-AF65-F5344CB8AC3E}">
        <p14:creationId xmlns:p14="http://schemas.microsoft.com/office/powerpoint/2010/main" val="2246540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28600"/>
            <a:ext cx="7696200" cy="685800"/>
          </a:xfrm>
        </p:spPr>
        <p:txBody>
          <a:bodyPr>
            <a:normAutofit/>
          </a:bodyPr>
          <a:lstStyle/>
          <a:p>
            <a:pPr algn="ctr" fontAlgn="auto">
              <a:spcAft>
                <a:spcPts val="0"/>
              </a:spcAft>
              <a:defRPr/>
            </a:pPr>
            <a:r>
              <a:rPr lang="en-US" sz="2600" dirty="0" smtClean="0">
                <a:solidFill>
                  <a:schemeClr val="accent1"/>
                </a:solidFill>
                <a:latin typeface="Times New Roman" pitchFamily="18" charset="0"/>
                <a:cs typeface="Times New Roman" pitchFamily="18" charset="0"/>
              </a:rPr>
              <a:t>Requesting New Clinical Products &amp; Equipment</a:t>
            </a:r>
            <a:endParaRPr lang="en-US" sz="2600" dirty="0">
              <a:solidFill>
                <a:schemeClr val="accent1"/>
              </a:solidFill>
              <a:latin typeface="Times New Roman" pitchFamily="18" charset="0"/>
              <a:cs typeface="Times New Roman" pitchFamily="18" charset="0"/>
            </a:endParaRPr>
          </a:p>
        </p:txBody>
      </p:sp>
      <p:sp>
        <p:nvSpPr>
          <p:cNvPr id="8" name="Content Placeholder 7"/>
          <p:cNvSpPr>
            <a:spLocks noGrp="1"/>
          </p:cNvSpPr>
          <p:nvPr>
            <p:ph sz="quarter" idx="1"/>
          </p:nvPr>
        </p:nvSpPr>
        <p:spPr>
          <a:xfrm>
            <a:off x="304800" y="990600"/>
            <a:ext cx="8305800" cy="5105400"/>
          </a:xfrm>
        </p:spPr>
        <p:txBody>
          <a:bodyPr>
            <a:normAutofit fontScale="92500" lnSpcReduction="20000"/>
          </a:bodyPr>
          <a:lstStyle/>
          <a:p>
            <a:pPr marL="274320" indent="-274320" fontAlgn="auto">
              <a:spcAft>
                <a:spcPts val="0"/>
              </a:spcAft>
              <a:buFont typeface="Wingdings"/>
              <a:buChar char=""/>
              <a:defRPr/>
            </a:pPr>
            <a:r>
              <a:rPr lang="en-US" sz="2200" dirty="0" smtClean="0">
                <a:latin typeface="Calibri" pitchFamily="34" charset="0"/>
              </a:rPr>
              <a:t>Requests for clinical products or equipment not already being used at UCHC require additional review and approval for:</a:t>
            </a:r>
          </a:p>
          <a:p>
            <a:pPr lvl="1">
              <a:defRPr/>
            </a:pPr>
            <a:r>
              <a:rPr lang="en-US" sz="1800" dirty="0">
                <a:latin typeface="Calibri" pitchFamily="34" charset="0"/>
              </a:rPr>
              <a:t>Compatibility with UCHC’s current </a:t>
            </a:r>
            <a:r>
              <a:rPr lang="en-US" sz="1800" dirty="0" smtClean="0">
                <a:latin typeface="Calibri" pitchFamily="34" charset="0"/>
              </a:rPr>
              <a:t>clinical products</a:t>
            </a:r>
            <a:r>
              <a:rPr lang="en-US" sz="1800" dirty="0">
                <a:latin typeface="Calibri" pitchFamily="34" charset="0"/>
              </a:rPr>
              <a:t>, equipment &amp; systems</a:t>
            </a:r>
          </a:p>
          <a:p>
            <a:pPr lvl="1">
              <a:defRPr/>
            </a:pPr>
            <a:r>
              <a:rPr lang="en-US" sz="1800" dirty="0" smtClean="0">
                <a:latin typeface="Calibri" pitchFamily="34" charset="0"/>
              </a:rPr>
              <a:t>Safety/effectiveness </a:t>
            </a:r>
            <a:r>
              <a:rPr lang="en-US" sz="1800" dirty="0">
                <a:latin typeface="Calibri" pitchFamily="34" charset="0"/>
              </a:rPr>
              <a:t>of item and regulatory approvals for use</a:t>
            </a:r>
          </a:p>
          <a:p>
            <a:pPr lvl="1">
              <a:defRPr/>
            </a:pPr>
            <a:r>
              <a:rPr lang="en-US" sz="1800" dirty="0">
                <a:latin typeface="Calibri" pitchFamily="34" charset="0"/>
              </a:rPr>
              <a:t>Staff training </a:t>
            </a:r>
            <a:r>
              <a:rPr lang="en-US" sz="1800" dirty="0" smtClean="0">
                <a:latin typeface="Calibri" pitchFamily="34" charset="0"/>
              </a:rPr>
              <a:t>required</a:t>
            </a:r>
            <a:endParaRPr lang="en-US" sz="1800" dirty="0">
              <a:latin typeface="Calibri" pitchFamily="34" charset="0"/>
            </a:endParaRPr>
          </a:p>
          <a:p>
            <a:pPr lvl="1">
              <a:defRPr/>
            </a:pPr>
            <a:r>
              <a:rPr lang="en-US" sz="1800" dirty="0">
                <a:latin typeface="Calibri" pitchFamily="34" charset="0"/>
              </a:rPr>
              <a:t>Financial viability – total cost of item requested </a:t>
            </a:r>
            <a:r>
              <a:rPr lang="en-US" sz="1800" u="sng" dirty="0">
                <a:latin typeface="Calibri" pitchFamily="34" charset="0"/>
              </a:rPr>
              <a:t>including</a:t>
            </a:r>
            <a:r>
              <a:rPr lang="en-US" sz="1800" dirty="0">
                <a:latin typeface="Calibri" pitchFamily="34" charset="0"/>
              </a:rPr>
              <a:t> cost of consumables and peripherals, </a:t>
            </a:r>
            <a:r>
              <a:rPr lang="en-US" sz="1800" dirty="0" smtClean="0">
                <a:latin typeface="Calibri" pitchFamily="34" charset="0"/>
              </a:rPr>
              <a:t>reimbursement </a:t>
            </a:r>
            <a:r>
              <a:rPr lang="en-US" sz="1800" dirty="0">
                <a:latin typeface="Calibri" pitchFamily="34" charset="0"/>
              </a:rPr>
              <a:t>eligibility, impact on UCHC’s product standardization program</a:t>
            </a:r>
          </a:p>
          <a:p>
            <a:pPr marL="274320" indent="-274320" fontAlgn="auto">
              <a:spcAft>
                <a:spcPts val="0"/>
              </a:spcAft>
              <a:buFont typeface="Wingdings"/>
              <a:buChar char=""/>
              <a:defRPr/>
            </a:pPr>
            <a:r>
              <a:rPr lang="en-US" sz="2200" dirty="0" smtClean="0">
                <a:latin typeface="Calibri" pitchFamily="34" charset="0"/>
              </a:rPr>
              <a:t>The new item may need to be trialed before it can be approved.</a:t>
            </a:r>
          </a:p>
          <a:p>
            <a:r>
              <a:rPr lang="en-US" sz="2200" dirty="0">
                <a:latin typeface="Calibri" pitchFamily="34" charset="0"/>
              </a:rPr>
              <a:t>For supplies/equipment used in a clinical </a:t>
            </a:r>
            <a:r>
              <a:rPr lang="en-US" sz="2200" dirty="0" smtClean="0">
                <a:latin typeface="Calibri" pitchFamily="34" charset="0"/>
              </a:rPr>
              <a:t>setting:</a:t>
            </a:r>
          </a:p>
          <a:p>
            <a:pPr lvl="1"/>
            <a:r>
              <a:rPr lang="en-US" sz="1800" dirty="0">
                <a:latin typeface="Calibri" pitchFamily="34" charset="0"/>
              </a:rPr>
              <a:t>The new item must be reviewed and approved by one of our Clinical Value Analysis committees  </a:t>
            </a:r>
          </a:p>
          <a:p>
            <a:pPr lvl="1"/>
            <a:r>
              <a:rPr lang="en-US" sz="1800" dirty="0">
                <a:latin typeface="Calibri" pitchFamily="34" charset="0"/>
                <a:cs typeface="Calibri" pitchFamily="34" charset="0"/>
              </a:rPr>
              <a:t>The Procurement Department </a:t>
            </a:r>
            <a:r>
              <a:rPr lang="en-US" sz="1800" dirty="0" smtClean="0">
                <a:latin typeface="Calibri" pitchFamily="34" charset="0"/>
                <a:cs typeface="Calibri" pitchFamily="34" charset="0"/>
              </a:rPr>
              <a:t>investigates potential sourcing for the new item – what suppliers sell it, and at what price?</a:t>
            </a:r>
            <a:endParaRPr lang="en-US" sz="1800" dirty="0">
              <a:latin typeface="Calibri" pitchFamily="34" charset="0"/>
              <a:cs typeface="Calibri" pitchFamily="34" charset="0"/>
            </a:endParaRPr>
          </a:p>
          <a:p>
            <a:pPr lvl="1"/>
            <a:r>
              <a:rPr lang="en-US" sz="1800" dirty="0" smtClean="0">
                <a:latin typeface="Calibri" pitchFamily="34" charset="0"/>
              </a:rPr>
              <a:t>Materials &amp; Logistics Management handles </a:t>
            </a:r>
            <a:r>
              <a:rPr lang="en-US" sz="1800" dirty="0">
                <a:latin typeface="Calibri" pitchFamily="34" charset="0"/>
              </a:rPr>
              <a:t>the </a:t>
            </a:r>
            <a:r>
              <a:rPr lang="en-US" sz="1800" dirty="0">
                <a:latin typeface="Calibri" pitchFamily="34" charset="0"/>
                <a:cs typeface="Calibri" pitchFamily="34" charset="0"/>
              </a:rPr>
              <a:t>financial </a:t>
            </a:r>
            <a:r>
              <a:rPr lang="en-US" sz="1800" dirty="0" smtClean="0">
                <a:latin typeface="Calibri" pitchFamily="34" charset="0"/>
                <a:cs typeface="Calibri" pitchFamily="34" charset="0"/>
              </a:rPr>
              <a:t>analysis and coordinates trials of the new item</a:t>
            </a:r>
          </a:p>
          <a:p>
            <a:pPr eaLnBrk="1" hangingPunct="1"/>
            <a:r>
              <a:rPr lang="en-US" sz="2200" dirty="0" smtClean="0">
                <a:latin typeface="Calibri" pitchFamily="34" charset="0"/>
              </a:rPr>
              <a:t>Once </a:t>
            </a:r>
            <a:r>
              <a:rPr lang="en-US" sz="2200" dirty="0">
                <a:latin typeface="Calibri" pitchFamily="34" charset="0"/>
              </a:rPr>
              <a:t>all approvals to purchase it have been </a:t>
            </a:r>
            <a:r>
              <a:rPr lang="en-US" sz="2200" dirty="0" smtClean="0">
                <a:latin typeface="Calibri" pitchFamily="34" charset="0"/>
              </a:rPr>
              <a:t>obtained, the </a:t>
            </a:r>
            <a:r>
              <a:rPr lang="en-US" sz="2200" dirty="0">
                <a:latin typeface="Calibri" pitchFamily="34" charset="0"/>
              </a:rPr>
              <a:t>Procurement </a:t>
            </a:r>
            <a:r>
              <a:rPr lang="en-US" sz="2200" dirty="0" smtClean="0">
                <a:latin typeface="Calibri" pitchFamily="34" charset="0"/>
              </a:rPr>
              <a:t>Department will work with the requesting department to source the item (through a bid, GPO or sole source process).</a:t>
            </a:r>
            <a:endParaRPr lang="en-US" sz="2200" dirty="0">
              <a:latin typeface="Calibri" pitchFamily="34" charset="0"/>
            </a:endParaRPr>
          </a:p>
          <a:p>
            <a:pPr marL="274320" indent="-274320" fontAlgn="auto">
              <a:spcAft>
                <a:spcPts val="0"/>
              </a:spcAft>
              <a:buFont typeface="Wingdings"/>
              <a:buChar char=""/>
              <a:defRPr/>
            </a:pPr>
            <a:endParaRPr lang="en-US" sz="1800" dirty="0" smtClean="0">
              <a:latin typeface="Calibri" pitchFamily="34" charset="0"/>
            </a:endParaRPr>
          </a:p>
        </p:txBody>
      </p:sp>
    </p:spTree>
    <p:extLst>
      <p:ext uri="{BB962C8B-B14F-4D97-AF65-F5344CB8AC3E}">
        <p14:creationId xmlns:p14="http://schemas.microsoft.com/office/powerpoint/2010/main" val="16537338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9DD9"/>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6129</TotalTime>
  <Words>1196</Words>
  <Application>Microsoft Office PowerPoint</Application>
  <PresentationFormat>On-screen Show (4:3)</PresentationFormat>
  <Paragraphs>206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    </vt:lpstr>
      <vt:lpstr>PowerPoint Presentation</vt:lpstr>
      <vt:lpstr>MLM’s Role - What We Do</vt:lpstr>
      <vt:lpstr>PowerPoint Presentation</vt:lpstr>
      <vt:lpstr>MLM Service Areas</vt:lpstr>
      <vt:lpstr>PowerPoint Presentation</vt:lpstr>
      <vt:lpstr>PowerPoint Presentation</vt:lpstr>
      <vt:lpstr>PowerPoint Presentation</vt:lpstr>
      <vt:lpstr>Requesting New Clinical Products &amp; Equipment</vt:lpstr>
      <vt:lpstr>PowerPoint Presentation</vt:lpstr>
      <vt:lpstr>PowerPoint Presentation</vt:lpstr>
      <vt:lpstr>Materials &amp; Supply Chain Team </vt:lpstr>
      <vt:lpstr>Materials &amp; Supply Chain Team </vt:lpstr>
      <vt:lpstr>Materials &amp; Supply Chain Team  </vt:lpstr>
      <vt:lpstr>PowerPoint Presentation</vt:lpstr>
      <vt:lpstr>Materials &amp; Logistics Management  Contact Info</vt:lpstr>
      <vt:lpstr>Thank You!</vt:lpstr>
    </vt:vector>
  </TitlesOfParts>
  <Company>UConn Health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UConn Health Center Purchasing Department</dc:title>
  <dc:creator>Robert Murphy</dc:creator>
  <cp:lastModifiedBy>John Ferraro</cp:lastModifiedBy>
  <cp:revision>756</cp:revision>
  <cp:lastPrinted>2013-07-31T14:00:52Z</cp:lastPrinted>
  <dcterms:created xsi:type="dcterms:W3CDTF">2005-12-15T01:16:03Z</dcterms:created>
  <dcterms:modified xsi:type="dcterms:W3CDTF">2013-10-16T14:58:34Z</dcterms:modified>
</cp:coreProperties>
</file>